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4" r:id="rId4"/>
  </p:sldMasterIdLst>
  <p:notesMasterIdLst>
    <p:notesMasterId r:id="rId17"/>
  </p:notesMasterIdLst>
  <p:handoutMasterIdLst>
    <p:handoutMasterId r:id="rId18"/>
  </p:handoutMasterIdLst>
  <p:sldIdLst>
    <p:sldId id="804" r:id="rId5"/>
    <p:sldId id="805" r:id="rId6"/>
    <p:sldId id="806" r:id="rId7"/>
    <p:sldId id="808" r:id="rId8"/>
    <p:sldId id="798" r:id="rId9"/>
    <p:sldId id="797" r:id="rId10"/>
    <p:sldId id="264" r:id="rId11"/>
    <p:sldId id="812" r:id="rId12"/>
    <p:sldId id="813" r:id="rId13"/>
    <p:sldId id="814" r:id="rId14"/>
    <p:sldId id="816" r:id="rId15"/>
    <p:sldId id="815" r:id="rId16"/>
  </p:sldIdLst>
  <p:sldSz cx="10972800" cy="6172200"/>
  <p:notesSz cx="9601200" cy="73152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16">
          <p15:clr>
            <a:srgbClr val="A4A3A4"/>
          </p15:clr>
        </p15:guide>
        <p15:guide id="2" orient="horz" pos="3050">
          <p15:clr>
            <a:srgbClr val="A4A3A4"/>
          </p15:clr>
        </p15:guide>
        <p15:guide id="3" orient="horz" pos="3189">
          <p15:clr>
            <a:srgbClr val="A4A3A4"/>
          </p15:clr>
        </p15:guide>
        <p15:guide id="4" pos="5455">
          <p15:clr>
            <a:srgbClr val="A4A3A4"/>
          </p15:clr>
        </p15:guide>
        <p15:guide id="5" orient="horz" pos="975">
          <p15:clr>
            <a:srgbClr val="A4A3A4"/>
          </p15:clr>
        </p15:guide>
        <p15:guide id="6" pos="34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4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900"/>
    <a:srgbClr val="FFFFFF"/>
    <a:srgbClr val="BE4C49"/>
    <a:srgbClr val="628CBD"/>
    <a:srgbClr val="74B71B"/>
    <a:srgbClr val="B3B3B3"/>
    <a:srgbClr val="6E6E6E"/>
    <a:srgbClr val="0071C5"/>
    <a:srgbClr val="4A4A4A"/>
    <a:srgbClr val="0C34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1003" autoAdjust="0"/>
  </p:normalViewPr>
  <p:slideViewPr>
    <p:cSldViewPr snapToGrid="0">
      <p:cViewPr>
        <p:scale>
          <a:sx n="106" d="100"/>
          <a:sy n="106" d="100"/>
        </p:scale>
        <p:origin x="384" y="222"/>
      </p:cViewPr>
      <p:guideLst>
        <p:guide orient="horz" pos="1316"/>
        <p:guide orient="horz" pos="3050"/>
        <p:guide orient="horz" pos="3189"/>
        <p:guide pos="5455"/>
        <p:guide orient="horz" pos="975"/>
        <p:guide pos="34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354"/>
    </p:cViewPr>
  </p:sorterViewPr>
  <p:notesViewPr>
    <p:cSldViewPr snapToGrid="0">
      <p:cViewPr varScale="1">
        <p:scale>
          <a:sx n="89" d="100"/>
          <a:sy n="89" d="100"/>
        </p:scale>
        <p:origin x="2988" y="96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amazumdar\Documents\Amartya\Meth\MIS_excitation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Chart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9222030503648765E-2"/>
          <c:y val="0.11868260458756838"/>
          <c:w val="0.7657537599275549"/>
          <c:h val="0.85576149832185811"/>
        </c:manualLayout>
      </c:layout>
      <c:lineChart>
        <c:grouping val="standard"/>
        <c:varyColors val="0"/>
        <c:ser>
          <c:idx val="0"/>
          <c:order val="0"/>
          <c:tx>
            <c:v>P1</c:v>
          </c:tx>
          <c:spPr>
            <a:ln w="22225" cap="rnd">
              <a:solidFill>
                <a:srgbClr val="E622EB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dPt>
            <c:idx val="3"/>
            <c:marker>
              <c:symbol val="none"/>
            </c:marker>
            <c:bubble3D val="0"/>
            <c:spPr>
              <a:ln w="22225" cap="rnd">
                <a:solidFill>
                  <a:srgbClr val="E622EB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7AD-442A-ABBE-F0DD8AE8A013}"/>
              </c:ext>
            </c:extLst>
          </c:dPt>
          <c:cat>
            <c:strRef>
              <c:f>(Sheet3!$G$61,Sheet3!$G$60,Sheet3!$G$59,Sheet3!$G$58,Sheet3!$G$57,Sheet3!$G$56)</c:f>
              <c:strCache>
                <c:ptCount val="6"/>
                <c:pt idx="0">
                  <c:v>50ps</c:v>
                </c:pt>
                <c:pt idx="1">
                  <c:v>40ps</c:v>
                </c:pt>
                <c:pt idx="2">
                  <c:v>30ps</c:v>
                </c:pt>
                <c:pt idx="3">
                  <c:v>20ps</c:v>
                </c:pt>
                <c:pt idx="4">
                  <c:v>10ps</c:v>
                </c:pt>
                <c:pt idx="5">
                  <c:v>full_overlap</c:v>
                </c:pt>
              </c:strCache>
            </c:strRef>
          </c:cat>
          <c:val>
            <c:numRef>
              <c:f>(Sheet3!$Q$35,Sheet3!$Q$34,Sheet3!$Q$33,Sheet3!$Q$32,Sheet3!$Q$31,Sheet3!$Q$30)</c:f>
              <c:numCache>
                <c:formatCode>0.00</c:formatCode>
                <c:ptCount val="6"/>
                <c:pt idx="0">
                  <c:v>-13.063816516882603</c:v>
                </c:pt>
                <c:pt idx="1">
                  <c:v>-17.364556459615002</c:v>
                </c:pt>
                <c:pt idx="2">
                  <c:v>-22.072005027452537</c:v>
                </c:pt>
                <c:pt idx="3">
                  <c:v>-27.238728394711725</c:v>
                </c:pt>
                <c:pt idx="4">
                  <c:v>-32.746245948270165</c:v>
                </c:pt>
                <c:pt idx="5">
                  <c:v>-38.553686011018819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7AD-442A-ABBE-F0DD8AE8A013}"/>
            </c:ext>
          </c:extLst>
        </c:ser>
        <c:ser>
          <c:idx val="1"/>
          <c:order val="1"/>
          <c:tx>
            <c:v>P2</c:v>
          </c:tx>
          <c:spPr>
            <a:ln w="22225" cap="rnd">
              <a:solidFill>
                <a:srgbClr val="F90707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strRef>
              <c:f>(Sheet3!$G$61,Sheet3!$G$60,Sheet3!$G$59,Sheet3!$G$58,Sheet3!$G$57,Sheet3!$G$56)</c:f>
              <c:strCache>
                <c:ptCount val="6"/>
                <c:pt idx="0">
                  <c:v>50ps</c:v>
                </c:pt>
                <c:pt idx="1">
                  <c:v>40ps</c:v>
                </c:pt>
                <c:pt idx="2">
                  <c:v>30ps</c:v>
                </c:pt>
                <c:pt idx="3">
                  <c:v>20ps</c:v>
                </c:pt>
                <c:pt idx="4">
                  <c:v>10ps</c:v>
                </c:pt>
                <c:pt idx="5">
                  <c:v>full_overlap</c:v>
                </c:pt>
              </c:strCache>
            </c:strRef>
          </c:cat>
          <c:val>
            <c:numRef>
              <c:f>(Sheet3!$Q$48,Sheet3!$Q$47,Sheet3!$Q$46,Sheet3!$Q$45,Sheet3!$Q$44,Sheet3!$Q$43)</c:f>
              <c:numCache>
                <c:formatCode>0.00</c:formatCode>
                <c:ptCount val="6"/>
                <c:pt idx="0">
                  <c:v>-17.080580992071376</c:v>
                </c:pt>
                <c:pt idx="1">
                  <c:v>-22.48320244946559</c:v>
                </c:pt>
                <c:pt idx="2">
                  <c:v>-28.32938791710373</c:v>
                </c:pt>
                <c:pt idx="3">
                  <c:v>-34.637801340024005</c:v>
                </c:pt>
                <c:pt idx="4">
                  <c:v>-41.341583269545168</c:v>
                </c:pt>
                <c:pt idx="5">
                  <c:v>-48.383796860677201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7AD-442A-ABBE-F0DD8AE8A013}"/>
            </c:ext>
          </c:extLst>
        </c:ser>
        <c:ser>
          <c:idx val="2"/>
          <c:order val="2"/>
          <c:tx>
            <c:v>P3</c:v>
          </c:tx>
          <c:spPr>
            <a:ln w="22225" cap="rnd">
              <a:solidFill>
                <a:srgbClr val="F25858"/>
              </a:solidFill>
            </a:ln>
            <a:effectLst/>
          </c:spPr>
          <c:marker>
            <c:symbol val="none"/>
          </c:marker>
          <c:cat>
            <c:strRef>
              <c:f>(Sheet3!$G$61,Sheet3!$G$60,Sheet3!$G$59,Sheet3!$G$58,Sheet3!$G$57,Sheet3!$G$56)</c:f>
              <c:strCache>
                <c:ptCount val="6"/>
                <c:pt idx="0">
                  <c:v>50ps</c:v>
                </c:pt>
                <c:pt idx="1">
                  <c:v>40ps</c:v>
                </c:pt>
                <c:pt idx="2">
                  <c:v>30ps</c:v>
                </c:pt>
                <c:pt idx="3">
                  <c:v>20ps</c:v>
                </c:pt>
                <c:pt idx="4">
                  <c:v>10ps</c:v>
                </c:pt>
                <c:pt idx="5">
                  <c:v>full_overlap</c:v>
                </c:pt>
              </c:strCache>
            </c:strRef>
          </c:cat>
          <c:val>
            <c:numRef>
              <c:f>(Sheet3!$Q$61,Sheet3!$Q$60,Sheet3!$Q$59,Sheet3!$Q$58,Sheet3!$Q$57,Sheet3!$Q$56)</c:f>
              <c:numCache>
                <c:formatCode>0.00</c:formatCode>
                <c:ptCount val="6"/>
                <c:pt idx="0">
                  <c:v>-21.339858626522659</c:v>
                </c:pt>
                <c:pt idx="1">
                  <c:v>-27.879445090201202</c:v>
                </c:pt>
                <c:pt idx="2">
                  <c:v>-34.952489628516616</c:v>
                </c:pt>
                <c:pt idx="3">
                  <c:v>-42.536312004460449</c:v>
                </c:pt>
                <c:pt idx="4">
                  <c:v>-50.500618981468357</c:v>
                </c:pt>
                <c:pt idx="5">
                  <c:v>-58.855215036997137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7AD-442A-ABBE-F0DD8AE8A013}"/>
            </c:ext>
          </c:extLst>
        </c:ser>
        <c:ser>
          <c:idx val="3"/>
          <c:order val="3"/>
          <c:tx>
            <c:v>P4</c:v>
          </c:tx>
          <c:spPr>
            <a:ln w="22225" cap="rnd">
              <a:solidFill>
                <a:srgbClr val="0B75F5"/>
              </a:solidFill>
            </a:ln>
            <a:effectLst/>
          </c:spPr>
          <c:marker>
            <c:symbol val="none"/>
          </c:marker>
          <c:cat>
            <c:strRef>
              <c:f>(Sheet3!$G$61,Sheet3!$G$60,Sheet3!$G$59,Sheet3!$G$58,Sheet3!$G$57,Sheet3!$G$56)</c:f>
              <c:strCache>
                <c:ptCount val="6"/>
                <c:pt idx="0">
                  <c:v>50ps</c:v>
                </c:pt>
                <c:pt idx="1">
                  <c:v>40ps</c:v>
                </c:pt>
                <c:pt idx="2">
                  <c:v>30ps</c:v>
                </c:pt>
                <c:pt idx="3">
                  <c:v>20ps</c:v>
                </c:pt>
                <c:pt idx="4">
                  <c:v>10ps</c:v>
                </c:pt>
                <c:pt idx="5">
                  <c:v>full_overlap</c:v>
                </c:pt>
              </c:strCache>
            </c:strRef>
          </c:cat>
          <c:val>
            <c:numRef>
              <c:f>(Sheet3!$Q$74,Sheet3!$Q$73,Sheet3!$Q$72,Sheet3!$Q$71,Sheet3!$Q$70,Sheet3!$Q$69)</c:f>
              <c:numCache>
                <c:formatCode>0.00</c:formatCode>
                <c:ptCount val="6"/>
                <c:pt idx="0">
                  <c:v>-14.314504533583731</c:v>
                </c:pt>
                <c:pt idx="1">
                  <c:v>-19.105607558907241</c:v>
                </c:pt>
                <c:pt idx="2">
                  <c:v>-24.086504885706738</c:v>
                </c:pt>
                <c:pt idx="3">
                  <c:v>-29.569177499339776</c:v>
                </c:pt>
                <c:pt idx="4">
                  <c:v>-35.233193462249488</c:v>
                </c:pt>
                <c:pt idx="5">
                  <c:v>-41.407200915519823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7AD-442A-ABBE-F0DD8AE8A013}"/>
            </c:ext>
          </c:extLst>
        </c:ser>
        <c:ser>
          <c:idx val="4"/>
          <c:order val="4"/>
          <c:tx>
            <c:v>P5</c:v>
          </c:tx>
          <c:spPr>
            <a:ln w="53975" cap="rnd">
              <a:solidFill>
                <a:schemeClr val="accent5"/>
              </a:solidFill>
              <a:prstDash val="sysDot"/>
            </a:ln>
            <a:effectLst/>
          </c:spPr>
          <c:marker>
            <c:symbol val="none"/>
          </c:marker>
          <c:dPt>
            <c:idx val="5"/>
            <c:marker>
              <c:symbol val="none"/>
            </c:marker>
            <c:bubble3D val="0"/>
            <c:spPr>
              <a:ln w="53975" cap="rnd">
                <a:solidFill>
                  <a:schemeClr val="accent5"/>
                </a:solidFill>
                <a:prstDash val="sysDot"/>
              </a:ln>
              <a:effectLst/>
            </c:spPr>
            <c:extLst>
              <c:ext xmlns:c16="http://schemas.microsoft.com/office/drawing/2014/chart" uri="{C3380CC4-5D6E-409C-BE32-E72D297353CC}">
                <c16:uniqueId val="{00000007-07AD-442A-ABBE-F0DD8AE8A013}"/>
              </c:ext>
            </c:extLst>
          </c:dPt>
          <c:cat>
            <c:strRef>
              <c:f>(Sheet3!$G$61,Sheet3!$G$60,Sheet3!$G$59,Sheet3!$G$58,Sheet3!$G$57,Sheet3!$G$56)</c:f>
              <c:strCache>
                <c:ptCount val="6"/>
                <c:pt idx="0">
                  <c:v>50ps</c:v>
                </c:pt>
                <c:pt idx="1">
                  <c:v>40ps</c:v>
                </c:pt>
                <c:pt idx="2">
                  <c:v>30ps</c:v>
                </c:pt>
                <c:pt idx="3">
                  <c:v>20ps</c:v>
                </c:pt>
                <c:pt idx="4">
                  <c:v>10ps</c:v>
                </c:pt>
                <c:pt idx="5">
                  <c:v>full_overlap</c:v>
                </c:pt>
              </c:strCache>
            </c:strRef>
          </c:cat>
          <c:val>
            <c:numRef>
              <c:f>(Sheet3!$Q$87,Sheet3!$Q$86,Sheet3!$Q$85,Sheet3!$Q$84,Sheet3!$Q$83,Sheet3!$Q$82)</c:f>
              <c:numCache>
                <c:formatCode>0.00</c:formatCode>
                <c:ptCount val="6"/>
                <c:pt idx="0">
                  <c:v>-17.128436867278982</c:v>
                </c:pt>
                <c:pt idx="1">
                  <c:v>-22.560990639396699</c:v>
                </c:pt>
                <c:pt idx="2">
                  <c:v>-28.441210129405217</c:v>
                </c:pt>
                <c:pt idx="3">
                  <c:v>-34.743859855042693</c:v>
                </c:pt>
                <c:pt idx="4">
                  <c:v>-41.399102086328831</c:v>
                </c:pt>
                <c:pt idx="5">
                  <c:v>-48.45376918336806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07AD-442A-ABBE-F0DD8AE8A013}"/>
            </c:ext>
          </c:extLst>
        </c:ser>
        <c:ser>
          <c:idx val="5"/>
          <c:order val="5"/>
          <c:tx>
            <c:v>P6</c:v>
          </c:tx>
          <c:spPr>
            <a:ln w="22225" cap="rnd">
              <a:solidFill>
                <a:srgbClr val="1CC2D8"/>
              </a:solidFill>
            </a:ln>
            <a:effectLst/>
          </c:spPr>
          <c:marker>
            <c:symbol val="none"/>
          </c:marker>
          <c:cat>
            <c:strRef>
              <c:f>(Sheet3!$G$61,Sheet3!$G$60,Sheet3!$G$59,Sheet3!$G$58,Sheet3!$G$57,Sheet3!$G$56)</c:f>
              <c:strCache>
                <c:ptCount val="6"/>
                <c:pt idx="0">
                  <c:v>50ps</c:v>
                </c:pt>
                <c:pt idx="1">
                  <c:v>40ps</c:v>
                </c:pt>
                <c:pt idx="2">
                  <c:v>30ps</c:v>
                </c:pt>
                <c:pt idx="3">
                  <c:v>20ps</c:v>
                </c:pt>
                <c:pt idx="4">
                  <c:v>10ps</c:v>
                </c:pt>
                <c:pt idx="5">
                  <c:v>full_overlap</c:v>
                </c:pt>
              </c:strCache>
            </c:strRef>
          </c:cat>
          <c:val>
            <c:numRef>
              <c:f>(Sheet3!$Q$100,Sheet3!$Q$99,Sheet3!$Q$98,Sheet3!$Q$97,Sheet3!$Q$96,Sheet3!$Q$95)</c:f>
              <c:numCache>
                <c:formatCode>0.00</c:formatCode>
                <c:ptCount val="6"/>
                <c:pt idx="0">
                  <c:v>-21.917309780216552</c:v>
                </c:pt>
                <c:pt idx="1">
                  <c:v>-28.744622788227357</c:v>
                </c:pt>
                <c:pt idx="2">
                  <c:v>-35.866780128524901</c:v>
                </c:pt>
                <c:pt idx="3">
                  <c:v>-43.539657853810269</c:v>
                </c:pt>
                <c:pt idx="4">
                  <c:v>-51.55738137856158</c:v>
                </c:pt>
                <c:pt idx="5">
                  <c:v>-60.12981601572816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07AD-442A-ABBE-F0DD8AE8A0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9053872"/>
        <c:axId val="289056168"/>
      </c:lineChart>
      <c:catAx>
        <c:axId val="289053872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9056168"/>
        <c:crosses val="autoZero"/>
        <c:auto val="1"/>
        <c:lblAlgn val="ctr"/>
        <c:lblOffset val="100"/>
        <c:noMultiLvlLbl val="0"/>
      </c:catAx>
      <c:valAx>
        <c:axId val="289056168"/>
        <c:scaling>
          <c:orientation val="minMax"/>
          <c:min val="-6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9053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000000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Pattern 1</c:v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val>
            <c:numRef>
              <c:f>'[Chart in Microsoft PowerPoint]Sheet1'!$H$3:$L$3</c:f>
              <c:numCache>
                <c:formatCode>0.0000</c:formatCode>
                <c:ptCount val="5"/>
                <c:pt idx="0">
                  <c:v>1.6949152542372881</c:v>
                </c:pt>
                <c:pt idx="1">
                  <c:v>0</c:v>
                </c:pt>
                <c:pt idx="2">
                  <c:v>0</c:v>
                </c:pt>
                <c:pt idx="3">
                  <c:v>1.7094017094017093</c:v>
                </c:pt>
                <c:pt idx="4">
                  <c:v>0.86206896551724133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60-401A-9E9D-3CB20EB13E04}"/>
            </c:ext>
          </c:extLst>
        </c:ser>
        <c:ser>
          <c:idx val="2"/>
          <c:order val="2"/>
          <c:tx>
            <c:v>Pattern 2</c:v>
          </c:tx>
          <c:spPr>
            <a:ln w="22225" cap="rnd">
              <a:solidFill>
                <a:srgbClr val="5D1682">
                  <a:lumMod val="40000"/>
                  <a:lumOff val="60000"/>
                </a:srgbClr>
              </a:solidFill>
            </a:ln>
            <a:effectLst>
              <a:glow rad="139700">
                <a:schemeClr val="accent3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val>
            <c:numRef>
              <c:f>'[Chart in Microsoft PowerPoint]Sheet1'!$H$5:$L$5</c:f>
              <c:numCache>
                <c:formatCode>0.0000</c:formatCode>
                <c:ptCount val="5"/>
                <c:pt idx="0">
                  <c:v>-0.8771929824561403</c:v>
                </c:pt>
                <c:pt idx="1">
                  <c:v>0</c:v>
                </c:pt>
                <c:pt idx="2">
                  <c:v>-1.1695652173913043</c:v>
                </c:pt>
                <c:pt idx="3">
                  <c:v>-1.7241379310344827</c:v>
                </c:pt>
                <c:pt idx="4">
                  <c:v>-1.7391304347826086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760-401A-9E9D-3CB20EB13E04}"/>
            </c:ext>
          </c:extLst>
        </c:ser>
        <c:ser>
          <c:idx val="3"/>
          <c:order val="3"/>
          <c:tx>
            <c:v>Pattern 3</c:v>
          </c:tx>
          <c:spPr>
            <a:ln w="22225" cap="rnd">
              <a:solidFill>
                <a:schemeClr val="accent4"/>
              </a:solidFill>
            </a:ln>
            <a:effectLst>
              <a:glow rad="139700">
                <a:schemeClr val="accent4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val>
            <c:numRef>
              <c:f>'[Chart in Microsoft PowerPoint]Sheet1'!$H$6:$L$6</c:f>
              <c:numCache>
                <c:formatCode>0.0000</c:formatCode>
                <c:ptCount val="5"/>
                <c:pt idx="0">
                  <c:v>-1.7241379310344827</c:v>
                </c:pt>
                <c:pt idx="1">
                  <c:v>-1.7391304347826086</c:v>
                </c:pt>
                <c:pt idx="2">
                  <c:v>-0.86956521739130432</c:v>
                </c:pt>
                <c:pt idx="3">
                  <c:v>-1.7391304347826086</c:v>
                </c:pt>
                <c:pt idx="4">
                  <c:v>-4.3478260869565215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760-401A-9E9D-3CB20EB13E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82694056"/>
        <c:axId val="782686512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v>Pattern N</c:v>
                </c:tx>
                <c:spPr>
                  <a:ln w="22225" cap="rnd">
                    <a:solidFill>
                      <a:schemeClr val="accent2"/>
                    </a:solidFill>
                  </a:ln>
                  <a:effectLst>
                    <a:glow rad="139700">
                      <a:schemeClr val="accent2">
                        <a:satMod val="175000"/>
                        <a:alpha val="14000"/>
                      </a:schemeClr>
                    </a:glow>
                  </a:effectLst>
                </c:spPr>
                <c:marker>
                  <c:symbol val="none"/>
                </c:marker>
                <c:val>
                  <c:numRef>
                    <c:extLst>
                      <c:ext uri="{02D57815-91ED-43cb-92C2-25804820EDAC}">
                        <c15:formulaRef>
                          <c15:sqref>'[Chart in Microsoft PowerPoint]Sheet1'!$H$4:$L$4</c15:sqref>
                        </c15:formulaRef>
                      </c:ext>
                    </c:extLst>
                    <c:numCache>
                      <c:formatCode>0.0000</c:formatCode>
                      <c:ptCount val="5"/>
                      <c:pt idx="0">
                        <c:v>0.8771929824561403</c:v>
                      </c:pt>
                      <c:pt idx="1">
                        <c:v>0</c:v>
                      </c:pt>
                      <c:pt idx="2">
                        <c:v>-0.86956521739130432</c:v>
                      </c:pt>
                      <c:pt idx="3">
                        <c:v>-0.86956521739130432</c:v>
                      </c:pt>
                      <c:pt idx="4">
                        <c:v>-0.86956521739130432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3-9760-401A-9E9D-3CB20EB13E04}"/>
                  </c:ext>
                </c:extLst>
              </c15:ser>
            </c15:filteredLineSeries>
          </c:ext>
        </c:extLst>
      </c:lineChart>
      <c:catAx>
        <c:axId val="782694056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2686512"/>
        <c:crosses val="autoZero"/>
        <c:auto val="1"/>
        <c:lblAlgn val="ctr"/>
        <c:lblOffset val="100"/>
        <c:noMultiLvlLbl val="0"/>
      </c:catAx>
      <c:valAx>
        <c:axId val="78268651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2694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3985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52731" y="6949440"/>
            <a:ext cx="4160520" cy="365760"/>
          </a:xfrm>
          <a:prstGeom prst="rect">
            <a:avLst/>
          </a:prstGeom>
        </p:spPr>
        <p:txBody>
          <a:bodyPr vert="horz" lIns="96616" tIns="48308" rIns="96616" bIns="48308" rtlCol="0" anchor="ctr"/>
          <a:lstStyle>
            <a:lvl1pPr algn="l">
              <a:defRPr sz="1200">
                <a:latin typeface="Trebuchet MS" pitchFamily="34" charset="0"/>
                <a:ea typeface="ＭＳ Ｐゴシック" pitchFamily="-16" charset="-128"/>
                <a:cs typeface="+mn-cs"/>
              </a:defRPr>
            </a:lvl1pPr>
          </a:lstStyle>
          <a:p>
            <a:pPr>
              <a:defRPr/>
            </a:pPr>
            <a:fld id="{0EFD2D7F-A763-4126-9B71-A7F863137437}" type="datetimeFigureOut">
              <a:rPr lang="en-US" smtClean="0"/>
              <a:pPr>
                <a:defRPr/>
              </a:pPr>
              <a:t>6/1/2019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547688"/>
            <a:ext cx="48768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120" y="3474720"/>
            <a:ext cx="7680960" cy="3291840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016950" y="6948171"/>
            <a:ext cx="4160520" cy="365760"/>
          </a:xfrm>
          <a:prstGeom prst="rect">
            <a:avLst/>
          </a:prstGeom>
        </p:spPr>
        <p:txBody>
          <a:bodyPr vert="horz" lIns="96616" tIns="48308" rIns="96616" bIns="48308" rtlCol="0" anchor="ctr"/>
          <a:lstStyle>
            <a:lvl1pPr algn="r">
              <a:defRPr sz="1200">
                <a:latin typeface="Trebuchet MS" pitchFamily="34" charset="0"/>
                <a:ea typeface="ＭＳ Ｐゴシック" pitchFamily="-16" charset="-128"/>
                <a:cs typeface="+mn-cs"/>
              </a:defRPr>
            </a:lvl1pPr>
          </a:lstStyle>
          <a:p>
            <a:pPr>
              <a:defRPr/>
            </a:pPr>
            <a:fld id="{E02D639A-AF38-4D9A-897E-57859A70B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571854" y="243069"/>
            <a:ext cx="1483255" cy="157427"/>
            <a:chOff x="8775700" y="3552825"/>
            <a:chExt cx="5156200" cy="952500"/>
          </a:xfrm>
        </p:grpSpPr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3817600" y="4265613"/>
              <a:ext cx="114300" cy="111125"/>
            </a:xfrm>
            <a:custGeom>
              <a:avLst/>
              <a:gdLst>
                <a:gd name="T0" fmla="*/ 59 w 144"/>
                <a:gd name="T1" fmla="*/ 63 h 139"/>
                <a:gd name="T2" fmla="*/ 79 w 144"/>
                <a:gd name="T3" fmla="*/ 63 h 139"/>
                <a:gd name="T4" fmla="*/ 85 w 144"/>
                <a:gd name="T5" fmla="*/ 61 h 139"/>
                <a:gd name="T6" fmla="*/ 87 w 144"/>
                <a:gd name="T7" fmla="*/ 53 h 139"/>
                <a:gd name="T8" fmla="*/ 83 w 144"/>
                <a:gd name="T9" fmla="*/ 47 h 139"/>
                <a:gd name="T10" fmla="*/ 75 w 144"/>
                <a:gd name="T11" fmla="*/ 45 h 139"/>
                <a:gd name="T12" fmla="*/ 59 w 144"/>
                <a:gd name="T13" fmla="*/ 45 h 139"/>
                <a:gd name="T14" fmla="*/ 73 w 144"/>
                <a:gd name="T15" fmla="*/ 33 h 139"/>
                <a:gd name="T16" fmla="*/ 101 w 144"/>
                <a:gd name="T17" fmla="*/ 41 h 139"/>
                <a:gd name="T18" fmla="*/ 103 w 144"/>
                <a:gd name="T19" fmla="*/ 61 h 139"/>
                <a:gd name="T20" fmla="*/ 99 w 144"/>
                <a:gd name="T21" fmla="*/ 68 h 139"/>
                <a:gd name="T22" fmla="*/ 91 w 144"/>
                <a:gd name="T23" fmla="*/ 74 h 139"/>
                <a:gd name="T24" fmla="*/ 105 w 144"/>
                <a:gd name="T25" fmla="*/ 106 h 139"/>
                <a:gd name="T26" fmla="*/ 67 w 144"/>
                <a:gd name="T27" fmla="*/ 76 h 139"/>
                <a:gd name="T28" fmla="*/ 59 w 144"/>
                <a:gd name="T29" fmla="*/ 106 h 139"/>
                <a:gd name="T30" fmla="*/ 44 w 144"/>
                <a:gd name="T31" fmla="*/ 33 h 139"/>
                <a:gd name="T32" fmla="*/ 51 w 144"/>
                <a:gd name="T33" fmla="*/ 21 h 139"/>
                <a:gd name="T34" fmla="*/ 24 w 144"/>
                <a:gd name="T35" fmla="*/ 49 h 139"/>
                <a:gd name="T36" fmla="*/ 24 w 144"/>
                <a:gd name="T37" fmla="*/ 92 h 139"/>
                <a:gd name="T38" fmla="*/ 51 w 144"/>
                <a:gd name="T39" fmla="*/ 120 h 139"/>
                <a:gd name="T40" fmla="*/ 71 w 144"/>
                <a:gd name="T41" fmla="*/ 124 h 139"/>
                <a:gd name="T42" fmla="*/ 109 w 144"/>
                <a:gd name="T43" fmla="*/ 108 h 139"/>
                <a:gd name="T44" fmla="*/ 122 w 144"/>
                <a:gd name="T45" fmla="*/ 70 h 139"/>
                <a:gd name="T46" fmla="*/ 109 w 144"/>
                <a:gd name="T47" fmla="*/ 31 h 139"/>
                <a:gd name="T48" fmla="*/ 71 w 144"/>
                <a:gd name="T49" fmla="*/ 17 h 139"/>
                <a:gd name="T50" fmla="*/ 95 w 144"/>
                <a:gd name="T51" fmla="*/ 3 h 139"/>
                <a:gd name="T52" fmla="*/ 130 w 144"/>
                <a:gd name="T53" fmla="*/ 27 h 139"/>
                <a:gd name="T54" fmla="*/ 144 w 144"/>
                <a:gd name="T55" fmla="*/ 70 h 139"/>
                <a:gd name="T56" fmla="*/ 130 w 144"/>
                <a:gd name="T57" fmla="*/ 114 h 139"/>
                <a:gd name="T58" fmla="*/ 95 w 144"/>
                <a:gd name="T59" fmla="*/ 135 h 139"/>
                <a:gd name="T60" fmla="*/ 50 w 144"/>
                <a:gd name="T61" fmla="*/ 135 h 139"/>
                <a:gd name="T62" fmla="*/ 14 w 144"/>
                <a:gd name="T63" fmla="*/ 114 h 139"/>
                <a:gd name="T64" fmla="*/ 0 w 144"/>
                <a:gd name="T65" fmla="*/ 70 h 139"/>
                <a:gd name="T66" fmla="*/ 14 w 144"/>
                <a:gd name="T67" fmla="*/ 27 h 139"/>
                <a:gd name="T68" fmla="*/ 50 w 144"/>
                <a:gd name="T6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39">
                  <a:moveTo>
                    <a:pt x="59" y="45"/>
                  </a:moveTo>
                  <a:lnTo>
                    <a:pt x="59" y="63"/>
                  </a:lnTo>
                  <a:lnTo>
                    <a:pt x="75" y="63"/>
                  </a:lnTo>
                  <a:lnTo>
                    <a:pt x="79" y="63"/>
                  </a:lnTo>
                  <a:lnTo>
                    <a:pt x="83" y="63"/>
                  </a:lnTo>
                  <a:lnTo>
                    <a:pt x="85" y="61"/>
                  </a:lnTo>
                  <a:lnTo>
                    <a:pt x="87" y="57"/>
                  </a:lnTo>
                  <a:lnTo>
                    <a:pt x="87" y="53"/>
                  </a:lnTo>
                  <a:lnTo>
                    <a:pt x="85" y="49"/>
                  </a:lnTo>
                  <a:lnTo>
                    <a:pt x="83" y="47"/>
                  </a:lnTo>
                  <a:lnTo>
                    <a:pt x="79" y="45"/>
                  </a:lnTo>
                  <a:lnTo>
                    <a:pt x="75" y="45"/>
                  </a:lnTo>
                  <a:lnTo>
                    <a:pt x="71" y="45"/>
                  </a:lnTo>
                  <a:lnTo>
                    <a:pt x="59" y="45"/>
                  </a:lnTo>
                  <a:close/>
                  <a:moveTo>
                    <a:pt x="44" y="33"/>
                  </a:moveTo>
                  <a:lnTo>
                    <a:pt x="73" y="33"/>
                  </a:lnTo>
                  <a:lnTo>
                    <a:pt x="89" y="35"/>
                  </a:lnTo>
                  <a:lnTo>
                    <a:pt x="101" y="41"/>
                  </a:lnTo>
                  <a:lnTo>
                    <a:pt x="105" y="55"/>
                  </a:lnTo>
                  <a:lnTo>
                    <a:pt x="103" y="61"/>
                  </a:lnTo>
                  <a:lnTo>
                    <a:pt x="101" y="67"/>
                  </a:lnTo>
                  <a:lnTo>
                    <a:pt x="99" y="68"/>
                  </a:lnTo>
                  <a:lnTo>
                    <a:pt x="95" y="72"/>
                  </a:lnTo>
                  <a:lnTo>
                    <a:pt x="91" y="74"/>
                  </a:lnTo>
                  <a:lnTo>
                    <a:pt x="85" y="74"/>
                  </a:lnTo>
                  <a:lnTo>
                    <a:pt x="105" y="106"/>
                  </a:lnTo>
                  <a:lnTo>
                    <a:pt x="85" y="106"/>
                  </a:lnTo>
                  <a:lnTo>
                    <a:pt x="67" y="76"/>
                  </a:lnTo>
                  <a:lnTo>
                    <a:pt x="59" y="76"/>
                  </a:lnTo>
                  <a:lnTo>
                    <a:pt x="59" y="106"/>
                  </a:lnTo>
                  <a:lnTo>
                    <a:pt x="44" y="106"/>
                  </a:lnTo>
                  <a:lnTo>
                    <a:pt x="44" y="33"/>
                  </a:lnTo>
                  <a:close/>
                  <a:moveTo>
                    <a:pt x="71" y="17"/>
                  </a:moveTo>
                  <a:lnTo>
                    <a:pt x="51" y="21"/>
                  </a:lnTo>
                  <a:lnTo>
                    <a:pt x="36" y="31"/>
                  </a:lnTo>
                  <a:lnTo>
                    <a:pt x="24" y="49"/>
                  </a:lnTo>
                  <a:lnTo>
                    <a:pt x="20" y="70"/>
                  </a:lnTo>
                  <a:lnTo>
                    <a:pt x="24" y="92"/>
                  </a:lnTo>
                  <a:lnTo>
                    <a:pt x="36" y="108"/>
                  </a:lnTo>
                  <a:lnTo>
                    <a:pt x="51" y="120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91" y="120"/>
                  </a:lnTo>
                  <a:lnTo>
                    <a:pt x="109" y="108"/>
                  </a:lnTo>
                  <a:lnTo>
                    <a:pt x="118" y="92"/>
                  </a:lnTo>
                  <a:lnTo>
                    <a:pt x="122" y="70"/>
                  </a:lnTo>
                  <a:lnTo>
                    <a:pt x="118" y="49"/>
                  </a:lnTo>
                  <a:lnTo>
                    <a:pt x="109" y="31"/>
                  </a:lnTo>
                  <a:lnTo>
                    <a:pt x="91" y="21"/>
                  </a:lnTo>
                  <a:lnTo>
                    <a:pt x="71" y="17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30" y="27"/>
                  </a:lnTo>
                  <a:lnTo>
                    <a:pt x="140" y="45"/>
                  </a:lnTo>
                  <a:lnTo>
                    <a:pt x="144" y="70"/>
                  </a:lnTo>
                  <a:lnTo>
                    <a:pt x="140" y="94"/>
                  </a:lnTo>
                  <a:lnTo>
                    <a:pt x="130" y="114"/>
                  </a:lnTo>
                  <a:lnTo>
                    <a:pt x="114" y="128"/>
                  </a:lnTo>
                  <a:lnTo>
                    <a:pt x="95" y="135"/>
                  </a:lnTo>
                  <a:lnTo>
                    <a:pt x="71" y="139"/>
                  </a:lnTo>
                  <a:lnTo>
                    <a:pt x="50" y="135"/>
                  </a:lnTo>
                  <a:lnTo>
                    <a:pt x="30" y="128"/>
                  </a:lnTo>
                  <a:lnTo>
                    <a:pt x="14" y="114"/>
                  </a:lnTo>
                  <a:lnTo>
                    <a:pt x="4" y="94"/>
                  </a:lnTo>
                  <a:lnTo>
                    <a:pt x="0" y="70"/>
                  </a:lnTo>
                  <a:lnTo>
                    <a:pt x="4" y="45"/>
                  </a:lnTo>
                  <a:lnTo>
                    <a:pt x="14" y="27"/>
                  </a:lnTo>
                  <a:lnTo>
                    <a:pt x="30" y="11"/>
                  </a:lnTo>
                  <a:lnTo>
                    <a:pt x="50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447338" y="3732213"/>
              <a:ext cx="3333750" cy="625475"/>
            </a:xfrm>
            <a:custGeom>
              <a:avLst/>
              <a:gdLst>
                <a:gd name="T0" fmla="*/ 2325 w 4200"/>
                <a:gd name="T1" fmla="*/ 618 h 788"/>
                <a:gd name="T2" fmla="*/ 2465 w 4200"/>
                <a:gd name="T3" fmla="*/ 616 h 788"/>
                <a:gd name="T4" fmla="*/ 2540 w 4200"/>
                <a:gd name="T5" fmla="*/ 597 h 788"/>
                <a:gd name="T6" fmla="*/ 2599 w 4200"/>
                <a:gd name="T7" fmla="*/ 555 h 788"/>
                <a:gd name="T8" fmla="*/ 2635 w 4200"/>
                <a:gd name="T9" fmla="*/ 488 h 788"/>
                <a:gd name="T10" fmla="*/ 2648 w 4200"/>
                <a:gd name="T11" fmla="*/ 396 h 788"/>
                <a:gd name="T12" fmla="*/ 2635 w 4200"/>
                <a:gd name="T13" fmla="*/ 301 h 788"/>
                <a:gd name="T14" fmla="*/ 2599 w 4200"/>
                <a:gd name="T15" fmla="*/ 236 h 788"/>
                <a:gd name="T16" fmla="*/ 2540 w 4200"/>
                <a:gd name="T17" fmla="*/ 193 h 788"/>
                <a:gd name="T18" fmla="*/ 2465 w 4200"/>
                <a:gd name="T19" fmla="*/ 173 h 788"/>
                <a:gd name="T20" fmla="*/ 2325 w 4200"/>
                <a:gd name="T21" fmla="*/ 171 h 788"/>
                <a:gd name="T22" fmla="*/ 3597 w 4200"/>
                <a:gd name="T23" fmla="*/ 512 h 788"/>
                <a:gd name="T24" fmla="*/ 3735 w 4200"/>
                <a:gd name="T25" fmla="*/ 143 h 788"/>
                <a:gd name="T26" fmla="*/ 4200 w 4200"/>
                <a:gd name="T27" fmla="*/ 786 h 788"/>
                <a:gd name="T28" fmla="*/ 3916 w 4200"/>
                <a:gd name="T29" fmla="*/ 648 h 788"/>
                <a:gd name="T30" fmla="*/ 3501 w 4200"/>
                <a:gd name="T31" fmla="*/ 786 h 788"/>
                <a:gd name="T32" fmla="*/ 3592 w 4200"/>
                <a:gd name="T33" fmla="*/ 0 h 788"/>
                <a:gd name="T34" fmla="*/ 2969 w 4200"/>
                <a:gd name="T35" fmla="*/ 0 h 788"/>
                <a:gd name="T36" fmla="*/ 3190 w 4200"/>
                <a:gd name="T37" fmla="*/ 788 h 788"/>
                <a:gd name="T38" fmla="*/ 2969 w 4200"/>
                <a:gd name="T39" fmla="*/ 0 h 788"/>
                <a:gd name="T40" fmla="*/ 2416 w 4200"/>
                <a:gd name="T41" fmla="*/ 0 h 788"/>
                <a:gd name="T42" fmla="*/ 2554 w 4200"/>
                <a:gd name="T43" fmla="*/ 7 h 788"/>
                <a:gd name="T44" fmla="*/ 2666 w 4200"/>
                <a:gd name="T45" fmla="*/ 33 h 788"/>
                <a:gd name="T46" fmla="*/ 2757 w 4200"/>
                <a:gd name="T47" fmla="*/ 90 h 788"/>
                <a:gd name="T48" fmla="*/ 2818 w 4200"/>
                <a:gd name="T49" fmla="*/ 173 h 788"/>
                <a:gd name="T50" fmla="*/ 2853 w 4200"/>
                <a:gd name="T51" fmla="*/ 277 h 788"/>
                <a:gd name="T52" fmla="*/ 2865 w 4200"/>
                <a:gd name="T53" fmla="*/ 402 h 788"/>
                <a:gd name="T54" fmla="*/ 2855 w 4200"/>
                <a:gd name="T55" fmla="*/ 518 h 788"/>
                <a:gd name="T56" fmla="*/ 2828 w 4200"/>
                <a:gd name="T57" fmla="*/ 614 h 788"/>
                <a:gd name="T58" fmla="*/ 2786 w 4200"/>
                <a:gd name="T59" fmla="*/ 683 h 788"/>
                <a:gd name="T60" fmla="*/ 2735 w 4200"/>
                <a:gd name="T61" fmla="*/ 731 h 788"/>
                <a:gd name="T62" fmla="*/ 2672 w 4200"/>
                <a:gd name="T63" fmla="*/ 762 h 788"/>
                <a:gd name="T64" fmla="*/ 2585 w 4200"/>
                <a:gd name="T65" fmla="*/ 780 h 788"/>
                <a:gd name="T66" fmla="*/ 2465 w 4200"/>
                <a:gd name="T67" fmla="*/ 788 h 788"/>
                <a:gd name="T68" fmla="*/ 2105 w 4200"/>
                <a:gd name="T69" fmla="*/ 0 h 788"/>
                <a:gd name="T70" fmla="*/ 1063 w 4200"/>
                <a:gd name="T71" fmla="*/ 0 h 788"/>
                <a:gd name="T72" fmla="*/ 1428 w 4200"/>
                <a:gd name="T73" fmla="*/ 0 h 788"/>
                <a:gd name="T74" fmla="*/ 1398 w 4200"/>
                <a:gd name="T75" fmla="*/ 788 h 788"/>
                <a:gd name="T76" fmla="*/ 825 w 4200"/>
                <a:gd name="T77" fmla="*/ 0 h 788"/>
                <a:gd name="T78" fmla="*/ 1969 w 4200"/>
                <a:gd name="T79" fmla="*/ 0 h 788"/>
                <a:gd name="T80" fmla="*/ 1747 w 4200"/>
                <a:gd name="T81" fmla="*/ 788 h 788"/>
                <a:gd name="T82" fmla="*/ 0 w 4200"/>
                <a:gd name="T83" fmla="*/ 0 h 788"/>
                <a:gd name="T84" fmla="*/ 441 w 4200"/>
                <a:gd name="T85" fmla="*/ 0 h 788"/>
                <a:gd name="T86" fmla="*/ 522 w 4200"/>
                <a:gd name="T87" fmla="*/ 7 h 788"/>
                <a:gd name="T88" fmla="*/ 599 w 4200"/>
                <a:gd name="T89" fmla="*/ 25 h 788"/>
                <a:gd name="T90" fmla="*/ 667 w 4200"/>
                <a:gd name="T91" fmla="*/ 59 h 788"/>
                <a:gd name="T92" fmla="*/ 725 w 4200"/>
                <a:gd name="T93" fmla="*/ 112 h 788"/>
                <a:gd name="T94" fmla="*/ 766 w 4200"/>
                <a:gd name="T95" fmla="*/ 187 h 788"/>
                <a:gd name="T96" fmla="*/ 788 w 4200"/>
                <a:gd name="T97" fmla="*/ 289 h 788"/>
                <a:gd name="T98" fmla="*/ 790 w 4200"/>
                <a:gd name="T99" fmla="*/ 788 h 788"/>
                <a:gd name="T100" fmla="*/ 573 w 4200"/>
                <a:gd name="T101" fmla="*/ 427 h 788"/>
                <a:gd name="T102" fmla="*/ 567 w 4200"/>
                <a:gd name="T103" fmla="*/ 317 h 788"/>
                <a:gd name="T104" fmla="*/ 543 w 4200"/>
                <a:gd name="T105" fmla="*/ 244 h 788"/>
                <a:gd name="T106" fmla="*/ 500 w 4200"/>
                <a:gd name="T107" fmla="*/ 201 h 788"/>
                <a:gd name="T108" fmla="*/ 439 w 4200"/>
                <a:gd name="T109" fmla="*/ 179 h 788"/>
                <a:gd name="T110" fmla="*/ 224 w 4200"/>
                <a:gd name="T111" fmla="*/ 175 h 788"/>
                <a:gd name="T112" fmla="*/ 0 w 4200"/>
                <a:gd name="T113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00" h="788">
                  <a:moveTo>
                    <a:pt x="2325" y="171"/>
                  </a:moveTo>
                  <a:lnTo>
                    <a:pt x="2325" y="618"/>
                  </a:lnTo>
                  <a:lnTo>
                    <a:pt x="2420" y="618"/>
                  </a:lnTo>
                  <a:lnTo>
                    <a:pt x="2465" y="616"/>
                  </a:lnTo>
                  <a:lnTo>
                    <a:pt x="2505" y="608"/>
                  </a:lnTo>
                  <a:lnTo>
                    <a:pt x="2540" y="597"/>
                  </a:lnTo>
                  <a:lnTo>
                    <a:pt x="2572" y="579"/>
                  </a:lnTo>
                  <a:lnTo>
                    <a:pt x="2599" y="555"/>
                  </a:lnTo>
                  <a:lnTo>
                    <a:pt x="2619" y="526"/>
                  </a:lnTo>
                  <a:lnTo>
                    <a:pt x="2635" y="488"/>
                  </a:lnTo>
                  <a:lnTo>
                    <a:pt x="2644" y="445"/>
                  </a:lnTo>
                  <a:lnTo>
                    <a:pt x="2648" y="396"/>
                  </a:lnTo>
                  <a:lnTo>
                    <a:pt x="2644" y="344"/>
                  </a:lnTo>
                  <a:lnTo>
                    <a:pt x="2635" y="301"/>
                  </a:lnTo>
                  <a:lnTo>
                    <a:pt x="2619" y="266"/>
                  </a:lnTo>
                  <a:lnTo>
                    <a:pt x="2599" y="236"/>
                  </a:lnTo>
                  <a:lnTo>
                    <a:pt x="2572" y="212"/>
                  </a:lnTo>
                  <a:lnTo>
                    <a:pt x="2540" y="193"/>
                  </a:lnTo>
                  <a:lnTo>
                    <a:pt x="2505" y="181"/>
                  </a:lnTo>
                  <a:lnTo>
                    <a:pt x="2465" y="173"/>
                  </a:lnTo>
                  <a:lnTo>
                    <a:pt x="2420" y="171"/>
                  </a:lnTo>
                  <a:lnTo>
                    <a:pt x="2325" y="171"/>
                  </a:lnTo>
                  <a:close/>
                  <a:moveTo>
                    <a:pt x="3735" y="143"/>
                  </a:moveTo>
                  <a:lnTo>
                    <a:pt x="3597" y="512"/>
                  </a:lnTo>
                  <a:lnTo>
                    <a:pt x="3869" y="512"/>
                  </a:lnTo>
                  <a:lnTo>
                    <a:pt x="3735" y="143"/>
                  </a:lnTo>
                  <a:close/>
                  <a:moveTo>
                    <a:pt x="3887" y="0"/>
                  </a:moveTo>
                  <a:lnTo>
                    <a:pt x="4200" y="786"/>
                  </a:lnTo>
                  <a:lnTo>
                    <a:pt x="3962" y="786"/>
                  </a:lnTo>
                  <a:lnTo>
                    <a:pt x="3916" y="648"/>
                  </a:lnTo>
                  <a:lnTo>
                    <a:pt x="3548" y="648"/>
                  </a:lnTo>
                  <a:lnTo>
                    <a:pt x="3501" y="786"/>
                  </a:lnTo>
                  <a:lnTo>
                    <a:pt x="3280" y="786"/>
                  </a:lnTo>
                  <a:lnTo>
                    <a:pt x="3592" y="0"/>
                  </a:lnTo>
                  <a:lnTo>
                    <a:pt x="3887" y="0"/>
                  </a:lnTo>
                  <a:close/>
                  <a:moveTo>
                    <a:pt x="2969" y="0"/>
                  </a:moveTo>
                  <a:lnTo>
                    <a:pt x="3190" y="0"/>
                  </a:lnTo>
                  <a:lnTo>
                    <a:pt x="3190" y="788"/>
                  </a:lnTo>
                  <a:lnTo>
                    <a:pt x="2969" y="788"/>
                  </a:lnTo>
                  <a:lnTo>
                    <a:pt x="2969" y="0"/>
                  </a:lnTo>
                  <a:close/>
                  <a:moveTo>
                    <a:pt x="2105" y="0"/>
                  </a:moveTo>
                  <a:lnTo>
                    <a:pt x="2416" y="0"/>
                  </a:lnTo>
                  <a:lnTo>
                    <a:pt x="2489" y="2"/>
                  </a:lnTo>
                  <a:lnTo>
                    <a:pt x="2554" y="7"/>
                  </a:lnTo>
                  <a:lnTo>
                    <a:pt x="2613" y="17"/>
                  </a:lnTo>
                  <a:lnTo>
                    <a:pt x="2666" y="33"/>
                  </a:lnTo>
                  <a:lnTo>
                    <a:pt x="2713" y="57"/>
                  </a:lnTo>
                  <a:lnTo>
                    <a:pt x="2757" y="90"/>
                  </a:lnTo>
                  <a:lnTo>
                    <a:pt x="2794" y="132"/>
                  </a:lnTo>
                  <a:lnTo>
                    <a:pt x="2818" y="173"/>
                  </a:lnTo>
                  <a:lnTo>
                    <a:pt x="2839" y="222"/>
                  </a:lnTo>
                  <a:lnTo>
                    <a:pt x="2853" y="277"/>
                  </a:lnTo>
                  <a:lnTo>
                    <a:pt x="2863" y="337"/>
                  </a:lnTo>
                  <a:lnTo>
                    <a:pt x="2865" y="402"/>
                  </a:lnTo>
                  <a:lnTo>
                    <a:pt x="2863" y="461"/>
                  </a:lnTo>
                  <a:lnTo>
                    <a:pt x="2855" y="518"/>
                  </a:lnTo>
                  <a:lnTo>
                    <a:pt x="2843" y="569"/>
                  </a:lnTo>
                  <a:lnTo>
                    <a:pt x="2828" y="614"/>
                  </a:lnTo>
                  <a:lnTo>
                    <a:pt x="2810" y="654"/>
                  </a:lnTo>
                  <a:lnTo>
                    <a:pt x="2786" y="683"/>
                  </a:lnTo>
                  <a:lnTo>
                    <a:pt x="2761" y="709"/>
                  </a:lnTo>
                  <a:lnTo>
                    <a:pt x="2735" y="731"/>
                  </a:lnTo>
                  <a:lnTo>
                    <a:pt x="2705" y="748"/>
                  </a:lnTo>
                  <a:lnTo>
                    <a:pt x="2672" y="762"/>
                  </a:lnTo>
                  <a:lnTo>
                    <a:pt x="2633" y="772"/>
                  </a:lnTo>
                  <a:lnTo>
                    <a:pt x="2585" y="780"/>
                  </a:lnTo>
                  <a:lnTo>
                    <a:pt x="2530" y="786"/>
                  </a:lnTo>
                  <a:lnTo>
                    <a:pt x="2465" y="788"/>
                  </a:lnTo>
                  <a:lnTo>
                    <a:pt x="2105" y="788"/>
                  </a:lnTo>
                  <a:lnTo>
                    <a:pt x="2105" y="0"/>
                  </a:lnTo>
                  <a:close/>
                  <a:moveTo>
                    <a:pt x="825" y="0"/>
                  </a:moveTo>
                  <a:lnTo>
                    <a:pt x="1063" y="0"/>
                  </a:lnTo>
                  <a:lnTo>
                    <a:pt x="1240" y="624"/>
                  </a:lnTo>
                  <a:lnTo>
                    <a:pt x="1428" y="0"/>
                  </a:lnTo>
                  <a:lnTo>
                    <a:pt x="1654" y="0"/>
                  </a:lnTo>
                  <a:lnTo>
                    <a:pt x="1398" y="788"/>
                  </a:lnTo>
                  <a:lnTo>
                    <a:pt x="1077" y="788"/>
                  </a:lnTo>
                  <a:lnTo>
                    <a:pt x="825" y="0"/>
                  </a:lnTo>
                  <a:close/>
                  <a:moveTo>
                    <a:pt x="1747" y="0"/>
                  </a:moveTo>
                  <a:lnTo>
                    <a:pt x="1969" y="0"/>
                  </a:lnTo>
                  <a:lnTo>
                    <a:pt x="1969" y="788"/>
                  </a:lnTo>
                  <a:lnTo>
                    <a:pt x="1747" y="788"/>
                  </a:lnTo>
                  <a:lnTo>
                    <a:pt x="1747" y="0"/>
                  </a:lnTo>
                  <a:close/>
                  <a:moveTo>
                    <a:pt x="0" y="0"/>
                  </a:moveTo>
                  <a:lnTo>
                    <a:pt x="400" y="0"/>
                  </a:lnTo>
                  <a:lnTo>
                    <a:pt x="441" y="0"/>
                  </a:lnTo>
                  <a:lnTo>
                    <a:pt x="482" y="2"/>
                  </a:lnTo>
                  <a:lnTo>
                    <a:pt x="522" y="7"/>
                  </a:lnTo>
                  <a:lnTo>
                    <a:pt x="561" y="15"/>
                  </a:lnTo>
                  <a:lnTo>
                    <a:pt x="599" y="25"/>
                  </a:lnTo>
                  <a:lnTo>
                    <a:pt x="634" y="41"/>
                  </a:lnTo>
                  <a:lnTo>
                    <a:pt x="667" y="59"/>
                  </a:lnTo>
                  <a:lnTo>
                    <a:pt x="697" y="82"/>
                  </a:lnTo>
                  <a:lnTo>
                    <a:pt x="725" y="112"/>
                  </a:lnTo>
                  <a:lnTo>
                    <a:pt x="746" y="145"/>
                  </a:lnTo>
                  <a:lnTo>
                    <a:pt x="766" y="187"/>
                  </a:lnTo>
                  <a:lnTo>
                    <a:pt x="780" y="234"/>
                  </a:lnTo>
                  <a:lnTo>
                    <a:pt x="788" y="289"/>
                  </a:lnTo>
                  <a:lnTo>
                    <a:pt x="790" y="352"/>
                  </a:lnTo>
                  <a:lnTo>
                    <a:pt x="790" y="788"/>
                  </a:lnTo>
                  <a:lnTo>
                    <a:pt x="573" y="788"/>
                  </a:lnTo>
                  <a:lnTo>
                    <a:pt x="573" y="427"/>
                  </a:lnTo>
                  <a:lnTo>
                    <a:pt x="571" y="368"/>
                  </a:lnTo>
                  <a:lnTo>
                    <a:pt x="567" y="317"/>
                  </a:lnTo>
                  <a:lnTo>
                    <a:pt x="557" y="277"/>
                  </a:lnTo>
                  <a:lnTo>
                    <a:pt x="543" y="244"/>
                  </a:lnTo>
                  <a:lnTo>
                    <a:pt x="524" y="220"/>
                  </a:lnTo>
                  <a:lnTo>
                    <a:pt x="500" y="201"/>
                  </a:lnTo>
                  <a:lnTo>
                    <a:pt x="473" y="187"/>
                  </a:lnTo>
                  <a:lnTo>
                    <a:pt x="439" y="179"/>
                  </a:lnTo>
                  <a:lnTo>
                    <a:pt x="400" y="175"/>
                  </a:lnTo>
                  <a:lnTo>
                    <a:pt x="224" y="175"/>
                  </a:lnTo>
                  <a:lnTo>
                    <a:pt x="224" y="788"/>
                  </a:lnTo>
                  <a:lnTo>
                    <a:pt x="0" y="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775700" y="3552825"/>
              <a:ext cx="1436688" cy="952500"/>
            </a:xfrm>
            <a:custGeom>
              <a:avLst/>
              <a:gdLst>
                <a:gd name="T0" fmla="*/ 638 w 1810"/>
                <a:gd name="T1" fmla="*/ 451 h 1200"/>
                <a:gd name="T2" fmla="*/ 516 w 1810"/>
                <a:gd name="T3" fmla="*/ 502 h 1200"/>
                <a:gd name="T4" fmla="*/ 469 w 1810"/>
                <a:gd name="T5" fmla="*/ 546 h 1200"/>
                <a:gd name="T6" fmla="*/ 496 w 1810"/>
                <a:gd name="T7" fmla="*/ 613 h 1200"/>
                <a:gd name="T8" fmla="*/ 595 w 1810"/>
                <a:gd name="T9" fmla="*/ 735 h 1200"/>
                <a:gd name="T10" fmla="*/ 614 w 1810"/>
                <a:gd name="T11" fmla="*/ 851 h 1200"/>
                <a:gd name="T12" fmla="*/ 439 w 1810"/>
                <a:gd name="T13" fmla="*/ 733 h 1200"/>
                <a:gd name="T14" fmla="*/ 349 w 1810"/>
                <a:gd name="T15" fmla="*/ 595 h 1200"/>
                <a:gd name="T16" fmla="*/ 323 w 1810"/>
                <a:gd name="T17" fmla="*/ 530 h 1200"/>
                <a:gd name="T18" fmla="*/ 372 w 1810"/>
                <a:gd name="T19" fmla="*/ 485 h 1200"/>
                <a:gd name="T20" fmla="*/ 516 w 1810"/>
                <a:gd name="T21" fmla="*/ 400 h 1200"/>
                <a:gd name="T22" fmla="*/ 707 w 1810"/>
                <a:gd name="T23" fmla="*/ 248 h 1200"/>
                <a:gd name="T24" fmla="*/ 933 w 1810"/>
                <a:gd name="T25" fmla="*/ 296 h 1200"/>
                <a:gd name="T26" fmla="*/ 1097 w 1810"/>
                <a:gd name="T27" fmla="*/ 400 h 1200"/>
                <a:gd name="T28" fmla="*/ 1185 w 1810"/>
                <a:gd name="T29" fmla="*/ 489 h 1200"/>
                <a:gd name="T30" fmla="*/ 1185 w 1810"/>
                <a:gd name="T31" fmla="*/ 518 h 1200"/>
                <a:gd name="T32" fmla="*/ 1097 w 1810"/>
                <a:gd name="T33" fmla="*/ 617 h 1200"/>
                <a:gd name="T34" fmla="*/ 947 w 1810"/>
                <a:gd name="T35" fmla="*/ 737 h 1200"/>
                <a:gd name="T36" fmla="*/ 762 w 1810"/>
                <a:gd name="T37" fmla="*/ 794 h 1200"/>
                <a:gd name="T38" fmla="*/ 715 w 1810"/>
                <a:gd name="T39" fmla="*/ 459 h 1200"/>
                <a:gd name="T40" fmla="*/ 817 w 1810"/>
                <a:gd name="T41" fmla="*/ 528 h 1200"/>
                <a:gd name="T42" fmla="*/ 1038 w 1810"/>
                <a:gd name="T43" fmla="*/ 502 h 1200"/>
                <a:gd name="T44" fmla="*/ 985 w 1810"/>
                <a:gd name="T45" fmla="*/ 451 h 1200"/>
                <a:gd name="T46" fmla="*/ 839 w 1810"/>
                <a:gd name="T47" fmla="*/ 370 h 1200"/>
                <a:gd name="T48" fmla="*/ 675 w 1810"/>
                <a:gd name="T49" fmla="*/ 250 h 1200"/>
                <a:gd name="T50" fmla="*/ 603 w 1810"/>
                <a:gd name="T51" fmla="*/ 260 h 1200"/>
                <a:gd name="T52" fmla="*/ 370 w 1810"/>
                <a:gd name="T53" fmla="*/ 349 h 1200"/>
                <a:gd name="T54" fmla="*/ 232 w 1810"/>
                <a:gd name="T55" fmla="*/ 461 h 1200"/>
                <a:gd name="T56" fmla="*/ 185 w 1810"/>
                <a:gd name="T57" fmla="*/ 516 h 1200"/>
                <a:gd name="T58" fmla="*/ 211 w 1810"/>
                <a:gd name="T59" fmla="*/ 581 h 1200"/>
                <a:gd name="T60" fmla="*/ 293 w 1810"/>
                <a:gd name="T61" fmla="*/ 723 h 1200"/>
                <a:gd name="T62" fmla="*/ 445 w 1810"/>
                <a:gd name="T63" fmla="*/ 877 h 1200"/>
                <a:gd name="T64" fmla="*/ 675 w 1810"/>
                <a:gd name="T65" fmla="*/ 966 h 1200"/>
                <a:gd name="T66" fmla="*/ 453 w 1810"/>
                <a:gd name="T67" fmla="*/ 1001 h 1200"/>
                <a:gd name="T68" fmla="*/ 232 w 1810"/>
                <a:gd name="T69" fmla="*/ 849 h 1200"/>
                <a:gd name="T70" fmla="*/ 89 w 1810"/>
                <a:gd name="T71" fmla="*/ 674 h 1200"/>
                <a:gd name="T72" fmla="*/ 16 w 1810"/>
                <a:gd name="T73" fmla="*/ 536 h 1200"/>
                <a:gd name="T74" fmla="*/ 4 w 1810"/>
                <a:gd name="T75" fmla="*/ 495 h 1200"/>
                <a:gd name="T76" fmla="*/ 85 w 1810"/>
                <a:gd name="T77" fmla="*/ 426 h 1200"/>
                <a:gd name="T78" fmla="*/ 250 w 1810"/>
                <a:gd name="T79" fmla="*/ 311 h 1200"/>
                <a:gd name="T80" fmla="*/ 478 w 1810"/>
                <a:gd name="T81" fmla="*/ 205 h 1200"/>
                <a:gd name="T82" fmla="*/ 675 w 1810"/>
                <a:gd name="T83" fmla="*/ 0 h 1200"/>
                <a:gd name="T84" fmla="*/ 675 w 1810"/>
                <a:gd name="T85" fmla="*/ 1058 h 1200"/>
                <a:gd name="T86" fmla="*/ 977 w 1810"/>
                <a:gd name="T87" fmla="*/ 1038 h 1200"/>
                <a:gd name="T88" fmla="*/ 1321 w 1810"/>
                <a:gd name="T89" fmla="*/ 946 h 1200"/>
                <a:gd name="T90" fmla="*/ 1619 w 1810"/>
                <a:gd name="T91" fmla="*/ 802 h 1200"/>
                <a:gd name="T92" fmla="*/ 1605 w 1810"/>
                <a:gd name="T93" fmla="*/ 717 h 1200"/>
                <a:gd name="T94" fmla="*/ 1485 w 1810"/>
                <a:gd name="T95" fmla="*/ 648 h 1200"/>
                <a:gd name="T96" fmla="*/ 1276 w 1810"/>
                <a:gd name="T97" fmla="*/ 788 h 1200"/>
                <a:gd name="T98" fmla="*/ 992 w 1810"/>
                <a:gd name="T99" fmla="*/ 932 h 1200"/>
                <a:gd name="T100" fmla="*/ 709 w 1810"/>
                <a:gd name="T101" fmla="*/ 969 h 1200"/>
                <a:gd name="T102" fmla="*/ 758 w 1810"/>
                <a:gd name="T103" fmla="*/ 873 h 1200"/>
                <a:gd name="T104" fmla="*/ 979 w 1810"/>
                <a:gd name="T105" fmla="*/ 820 h 1200"/>
                <a:gd name="T106" fmla="*/ 1172 w 1810"/>
                <a:gd name="T107" fmla="*/ 701 h 1200"/>
                <a:gd name="T108" fmla="*/ 1315 w 1810"/>
                <a:gd name="T109" fmla="*/ 577 h 1200"/>
                <a:gd name="T110" fmla="*/ 1384 w 1810"/>
                <a:gd name="T111" fmla="*/ 502 h 1200"/>
                <a:gd name="T112" fmla="*/ 1359 w 1810"/>
                <a:gd name="T113" fmla="*/ 465 h 1200"/>
                <a:gd name="T114" fmla="*/ 1242 w 1810"/>
                <a:gd name="T115" fmla="*/ 357 h 1200"/>
                <a:gd name="T116" fmla="*/ 1048 w 1810"/>
                <a:gd name="T117" fmla="*/ 233 h 1200"/>
                <a:gd name="T118" fmla="*/ 782 w 1810"/>
                <a:gd name="T119" fmla="*/ 162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10" h="1200">
                  <a:moveTo>
                    <a:pt x="675" y="359"/>
                  </a:moveTo>
                  <a:lnTo>
                    <a:pt x="675" y="451"/>
                  </a:lnTo>
                  <a:lnTo>
                    <a:pt x="675" y="451"/>
                  </a:lnTo>
                  <a:lnTo>
                    <a:pt x="638" y="451"/>
                  </a:lnTo>
                  <a:lnTo>
                    <a:pt x="603" y="459"/>
                  </a:lnTo>
                  <a:lnTo>
                    <a:pt x="571" y="471"/>
                  </a:lnTo>
                  <a:lnTo>
                    <a:pt x="542" y="485"/>
                  </a:lnTo>
                  <a:lnTo>
                    <a:pt x="516" y="502"/>
                  </a:lnTo>
                  <a:lnTo>
                    <a:pt x="496" y="518"/>
                  </a:lnTo>
                  <a:lnTo>
                    <a:pt x="482" y="532"/>
                  </a:lnTo>
                  <a:lnTo>
                    <a:pt x="473" y="542"/>
                  </a:lnTo>
                  <a:lnTo>
                    <a:pt x="469" y="546"/>
                  </a:lnTo>
                  <a:lnTo>
                    <a:pt x="471" y="552"/>
                  </a:lnTo>
                  <a:lnTo>
                    <a:pt x="477" y="566"/>
                  </a:lnTo>
                  <a:lnTo>
                    <a:pt x="484" y="587"/>
                  </a:lnTo>
                  <a:lnTo>
                    <a:pt x="496" y="613"/>
                  </a:lnTo>
                  <a:lnTo>
                    <a:pt x="514" y="644"/>
                  </a:lnTo>
                  <a:lnTo>
                    <a:pt x="536" y="676"/>
                  </a:lnTo>
                  <a:lnTo>
                    <a:pt x="561" y="707"/>
                  </a:lnTo>
                  <a:lnTo>
                    <a:pt x="595" y="735"/>
                  </a:lnTo>
                  <a:lnTo>
                    <a:pt x="632" y="761"/>
                  </a:lnTo>
                  <a:lnTo>
                    <a:pt x="675" y="780"/>
                  </a:lnTo>
                  <a:lnTo>
                    <a:pt x="675" y="865"/>
                  </a:lnTo>
                  <a:lnTo>
                    <a:pt x="614" y="851"/>
                  </a:lnTo>
                  <a:lnTo>
                    <a:pt x="561" y="828"/>
                  </a:lnTo>
                  <a:lnTo>
                    <a:pt x="514" y="800"/>
                  </a:lnTo>
                  <a:lnTo>
                    <a:pt x="473" y="768"/>
                  </a:lnTo>
                  <a:lnTo>
                    <a:pt x="439" y="733"/>
                  </a:lnTo>
                  <a:lnTo>
                    <a:pt x="408" y="698"/>
                  </a:lnTo>
                  <a:lnTo>
                    <a:pt x="384" y="660"/>
                  </a:lnTo>
                  <a:lnTo>
                    <a:pt x="364" y="627"/>
                  </a:lnTo>
                  <a:lnTo>
                    <a:pt x="349" y="595"/>
                  </a:lnTo>
                  <a:lnTo>
                    <a:pt x="337" y="569"/>
                  </a:lnTo>
                  <a:lnTo>
                    <a:pt x="329" y="548"/>
                  </a:lnTo>
                  <a:lnTo>
                    <a:pt x="325" y="534"/>
                  </a:lnTo>
                  <a:lnTo>
                    <a:pt x="323" y="530"/>
                  </a:lnTo>
                  <a:lnTo>
                    <a:pt x="325" y="526"/>
                  </a:lnTo>
                  <a:lnTo>
                    <a:pt x="335" y="516"/>
                  </a:lnTo>
                  <a:lnTo>
                    <a:pt x="350" y="502"/>
                  </a:lnTo>
                  <a:lnTo>
                    <a:pt x="372" y="485"/>
                  </a:lnTo>
                  <a:lnTo>
                    <a:pt x="400" y="463"/>
                  </a:lnTo>
                  <a:lnTo>
                    <a:pt x="433" y="441"/>
                  </a:lnTo>
                  <a:lnTo>
                    <a:pt x="473" y="420"/>
                  </a:lnTo>
                  <a:lnTo>
                    <a:pt x="516" y="400"/>
                  </a:lnTo>
                  <a:lnTo>
                    <a:pt x="565" y="382"/>
                  </a:lnTo>
                  <a:lnTo>
                    <a:pt x="618" y="368"/>
                  </a:lnTo>
                  <a:lnTo>
                    <a:pt x="675" y="359"/>
                  </a:lnTo>
                  <a:close/>
                  <a:moveTo>
                    <a:pt x="707" y="248"/>
                  </a:moveTo>
                  <a:lnTo>
                    <a:pt x="770" y="250"/>
                  </a:lnTo>
                  <a:lnTo>
                    <a:pt x="827" y="260"/>
                  </a:lnTo>
                  <a:lnTo>
                    <a:pt x="882" y="274"/>
                  </a:lnTo>
                  <a:lnTo>
                    <a:pt x="933" y="296"/>
                  </a:lnTo>
                  <a:lnTo>
                    <a:pt x="981" y="319"/>
                  </a:lnTo>
                  <a:lnTo>
                    <a:pt x="1024" y="345"/>
                  </a:lnTo>
                  <a:lnTo>
                    <a:pt x="1063" y="372"/>
                  </a:lnTo>
                  <a:lnTo>
                    <a:pt x="1097" y="400"/>
                  </a:lnTo>
                  <a:lnTo>
                    <a:pt x="1126" y="426"/>
                  </a:lnTo>
                  <a:lnTo>
                    <a:pt x="1152" y="451"/>
                  </a:lnTo>
                  <a:lnTo>
                    <a:pt x="1172" y="471"/>
                  </a:lnTo>
                  <a:lnTo>
                    <a:pt x="1185" y="489"/>
                  </a:lnTo>
                  <a:lnTo>
                    <a:pt x="1195" y="499"/>
                  </a:lnTo>
                  <a:lnTo>
                    <a:pt x="1197" y="502"/>
                  </a:lnTo>
                  <a:lnTo>
                    <a:pt x="1193" y="506"/>
                  </a:lnTo>
                  <a:lnTo>
                    <a:pt x="1185" y="518"/>
                  </a:lnTo>
                  <a:lnTo>
                    <a:pt x="1170" y="538"/>
                  </a:lnTo>
                  <a:lnTo>
                    <a:pt x="1150" y="562"/>
                  </a:lnTo>
                  <a:lnTo>
                    <a:pt x="1126" y="587"/>
                  </a:lnTo>
                  <a:lnTo>
                    <a:pt x="1097" y="617"/>
                  </a:lnTo>
                  <a:lnTo>
                    <a:pt x="1065" y="648"/>
                  </a:lnTo>
                  <a:lnTo>
                    <a:pt x="1028" y="680"/>
                  </a:lnTo>
                  <a:lnTo>
                    <a:pt x="988" y="709"/>
                  </a:lnTo>
                  <a:lnTo>
                    <a:pt x="947" y="737"/>
                  </a:lnTo>
                  <a:lnTo>
                    <a:pt x="904" y="761"/>
                  </a:lnTo>
                  <a:lnTo>
                    <a:pt x="859" y="778"/>
                  </a:lnTo>
                  <a:lnTo>
                    <a:pt x="811" y="790"/>
                  </a:lnTo>
                  <a:lnTo>
                    <a:pt x="762" y="794"/>
                  </a:lnTo>
                  <a:lnTo>
                    <a:pt x="717" y="790"/>
                  </a:lnTo>
                  <a:lnTo>
                    <a:pt x="675" y="780"/>
                  </a:lnTo>
                  <a:lnTo>
                    <a:pt x="675" y="451"/>
                  </a:lnTo>
                  <a:lnTo>
                    <a:pt x="715" y="459"/>
                  </a:lnTo>
                  <a:lnTo>
                    <a:pt x="746" y="469"/>
                  </a:lnTo>
                  <a:lnTo>
                    <a:pt x="774" y="485"/>
                  </a:lnTo>
                  <a:lnTo>
                    <a:pt x="796" y="504"/>
                  </a:lnTo>
                  <a:lnTo>
                    <a:pt x="817" y="528"/>
                  </a:lnTo>
                  <a:lnTo>
                    <a:pt x="837" y="558"/>
                  </a:lnTo>
                  <a:lnTo>
                    <a:pt x="859" y="591"/>
                  </a:lnTo>
                  <a:lnTo>
                    <a:pt x="882" y="633"/>
                  </a:lnTo>
                  <a:lnTo>
                    <a:pt x="1038" y="502"/>
                  </a:lnTo>
                  <a:lnTo>
                    <a:pt x="1034" y="499"/>
                  </a:lnTo>
                  <a:lnTo>
                    <a:pt x="1024" y="487"/>
                  </a:lnTo>
                  <a:lnTo>
                    <a:pt x="1008" y="471"/>
                  </a:lnTo>
                  <a:lnTo>
                    <a:pt x="985" y="451"/>
                  </a:lnTo>
                  <a:lnTo>
                    <a:pt x="957" y="430"/>
                  </a:lnTo>
                  <a:lnTo>
                    <a:pt x="924" y="406"/>
                  </a:lnTo>
                  <a:lnTo>
                    <a:pt x="884" y="386"/>
                  </a:lnTo>
                  <a:lnTo>
                    <a:pt x="839" y="370"/>
                  </a:lnTo>
                  <a:lnTo>
                    <a:pt x="790" y="359"/>
                  </a:lnTo>
                  <a:lnTo>
                    <a:pt x="734" y="355"/>
                  </a:lnTo>
                  <a:lnTo>
                    <a:pt x="675" y="359"/>
                  </a:lnTo>
                  <a:lnTo>
                    <a:pt x="675" y="250"/>
                  </a:lnTo>
                  <a:lnTo>
                    <a:pt x="707" y="248"/>
                  </a:lnTo>
                  <a:close/>
                  <a:moveTo>
                    <a:pt x="675" y="162"/>
                  </a:moveTo>
                  <a:lnTo>
                    <a:pt x="675" y="250"/>
                  </a:lnTo>
                  <a:lnTo>
                    <a:pt x="603" y="260"/>
                  </a:lnTo>
                  <a:lnTo>
                    <a:pt x="536" y="276"/>
                  </a:lnTo>
                  <a:lnTo>
                    <a:pt x="475" y="296"/>
                  </a:lnTo>
                  <a:lnTo>
                    <a:pt x="419" y="321"/>
                  </a:lnTo>
                  <a:lnTo>
                    <a:pt x="370" y="349"/>
                  </a:lnTo>
                  <a:lnTo>
                    <a:pt x="327" y="378"/>
                  </a:lnTo>
                  <a:lnTo>
                    <a:pt x="289" y="408"/>
                  </a:lnTo>
                  <a:lnTo>
                    <a:pt x="258" y="435"/>
                  </a:lnTo>
                  <a:lnTo>
                    <a:pt x="232" y="461"/>
                  </a:lnTo>
                  <a:lnTo>
                    <a:pt x="211" y="483"/>
                  </a:lnTo>
                  <a:lnTo>
                    <a:pt x="197" y="500"/>
                  </a:lnTo>
                  <a:lnTo>
                    <a:pt x="187" y="512"/>
                  </a:lnTo>
                  <a:lnTo>
                    <a:pt x="185" y="516"/>
                  </a:lnTo>
                  <a:lnTo>
                    <a:pt x="187" y="522"/>
                  </a:lnTo>
                  <a:lnTo>
                    <a:pt x="191" y="534"/>
                  </a:lnTo>
                  <a:lnTo>
                    <a:pt x="199" y="554"/>
                  </a:lnTo>
                  <a:lnTo>
                    <a:pt x="211" y="581"/>
                  </a:lnTo>
                  <a:lnTo>
                    <a:pt x="224" y="611"/>
                  </a:lnTo>
                  <a:lnTo>
                    <a:pt x="244" y="646"/>
                  </a:lnTo>
                  <a:lnTo>
                    <a:pt x="266" y="684"/>
                  </a:lnTo>
                  <a:lnTo>
                    <a:pt x="293" y="723"/>
                  </a:lnTo>
                  <a:lnTo>
                    <a:pt x="325" y="765"/>
                  </a:lnTo>
                  <a:lnTo>
                    <a:pt x="360" y="804"/>
                  </a:lnTo>
                  <a:lnTo>
                    <a:pt x="400" y="841"/>
                  </a:lnTo>
                  <a:lnTo>
                    <a:pt x="445" y="877"/>
                  </a:lnTo>
                  <a:lnTo>
                    <a:pt x="494" y="906"/>
                  </a:lnTo>
                  <a:lnTo>
                    <a:pt x="549" y="934"/>
                  </a:lnTo>
                  <a:lnTo>
                    <a:pt x="610" y="954"/>
                  </a:lnTo>
                  <a:lnTo>
                    <a:pt x="675" y="966"/>
                  </a:lnTo>
                  <a:lnTo>
                    <a:pt x="675" y="1058"/>
                  </a:lnTo>
                  <a:lnTo>
                    <a:pt x="595" y="1046"/>
                  </a:lnTo>
                  <a:lnTo>
                    <a:pt x="522" y="1027"/>
                  </a:lnTo>
                  <a:lnTo>
                    <a:pt x="453" y="1001"/>
                  </a:lnTo>
                  <a:lnTo>
                    <a:pt x="390" y="969"/>
                  </a:lnTo>
                  <a:lnTo>
                    <a:pt x="331" y="932"/>
                  </a:lnTo>
                  <a:lnTo>
                    <a:pt x="280" y="893"/>
                  </a:lnTo>
                  <a:lnTo>
                    <a:pt x="232" y="849"/>
                  </a:lnTo>
                  <a:lnTo>
                    <a:pt x="189" y="806"/>
                  </a:lnTo>
                  <a:lnTo>
                    <a:pt x="152" y="761"/>
                  </a:lnTo>
                  <a:lnTo>
                    <a:pt x="118" y="717"/>
                  </a:lnTo>
                  <a:lnTo>
                    <a:pt x="89" y="674"/>
                  </a:lnTo>
                  <a:lnTo>
                    <a:pt x="65" y="633"/>
                  </a:lnTo>
                  <a:lnTo>
                    <a:pt x="43" y="597"/>
                  </a:lnTo>
                  <a:lnTo>
                    <a:pt x="28" y="564"/>
                  </a:lnTo>
                  <a:lnTo>
                    <a:pt x="16" y="536"/>
                  </a:lnTo>
                  <a:lnTo>
                    <a:pt x="6" y="516"/>
                  </a:lnTo>
                  <a:lnTo>
                    <a:pt x="2" y="502"/>
                  </a:lnTo>
                  <a:lnTo>
                    <a:pt x="0" y="499"/>
                  </a:lnTo>
                  <a:lnTo>
                    <a:pt x="4" y="495"/>
                  </a:lnTo>
                  <a:lnTo>
                    <a:pt x="14" y="485"/>
                  </a:lnTo>
                  <a:lnTo>
                    <a:pt x="32" y="469"/>
                  </a:lnTo>
                  <a:lnTo>
                    <a:pt x="55" y="449"/>
                  </a:lnTo>
                  <a:lnTo>
                    <a:pt x="85" y="426"/>
                  </a:lnTo>
                  <a:lnTo>
                    <a:pt x="118" y="400"/>
                  </a:lnTo>
                  <a:lnTo>
                    <a:pt x="158" y="370"/>
                  </a:lnTo>
                  <a:lnTo>
                    <a:pt x="203" y="341"/>
                  </a:lnTo>
                  <a:lnTo>
                    <a:pt x="250" y="311"/>
                  </a:lnTo>
                  <a:lnTo>
                    <a:pt x="303" y="282"/>
                  </a:lnTo>
                  <a:lnTo>
                    <a:pt x="358" y="252"/>
                  </a:lnTo>
                  <a:lnTo>
                    <a:pt x="417" y="227"/>
                  </a:lnTo>
                  <a:lnTo>
                    <a:pt x="478" y="205"/>
                  </a:lnTo>
                  <a:lnTo>
                    <a:pt x="542" y="185"/>
                  </a:lnTo>
                  <a:lnTo>
                    <a:pt x="608" y="171"/>
                  </a:lnTo>
                  <a:lnTo>
                    <a:pt x="675" y="162"/>
                  </a:lnTo>
                  <a:close/>
                  <a:moveTo>
                    <a:pt x="675" y="0"/>
                  </a:moveTo>
                  <a:lnTo>
                    <a:pt x="1810" y="0"/>
                  </a:lnTo>
                  <a:lnTo>
                    <a:pt x="1810" y="1200"/>
                  </a:lnTo>
                  <a:lnTo>
                    <a:pt x="675" y="1200"/>
                  </a:lnTo>
                  <a:lnTo>
                    <a:pt x="675" y="1058"/>
                  </a:lnTo>
                  <a:lnTo>
                    <a:pt x="748" y="1062"/>
                  </a:lnTo>
                  <a:lnTo>
                    <a:pt x="819" y="1060"/>
                  </a:lnTo>
                  <a:lnTo>
                    <a:pt x="894" y="1052"/>
                  </a:lnTo>
                  <a:lnTo>
                    <a:pt x="977" y="1038"/>
                  </a:lnTo>
                  <a:lnTo>
                    <a:pt x="1061" y="1021"/>
                  </a:lnTo>
                  <a:lnTo>
                    <a:pt x="1148" y="1001"/>
                  </a:lnTo>
                  <a:lnTo>
                    <a:pt x="1235" y="975"/>
                  </a:lnTo>
                  <a:lnTo>
                    <a:pt x="1321" y="946"/>
                  </a:lnTo>
                  <a:lnTo>
                    <a:pt x="1404" y="914"/>
                  </a:lnTo>
                  <a:lnTo>
                    <a:pt x="1483" y="879"/>
                  </a:lnTo>
                  <a:lnTo>
                    <a:pt x="1554" y="841"/>
                  </a:lnTo>
                  <a:lnTo>
                    <a:pt x="1619" y="802"/>
                  </a:lnTo>
                  <a:lnTo>
                    <a:pt x="1674" y="763"/>
                  </a:lnTo>
                  <a:lnTo>
                    <a:pt x="1658" y="749"/>
                  </a:lnTo>
                  <a:lnTo>
                    <a:pt x="1634" y="733"/>
                  </a:lnTo>
                  <a:lnTo>
                    <a:pt x="1605" y="717"/>
                  </a:lnTo>
                  <a:lnTo>
                    <a:pt x="1573" y="700"/>
                  </a:lnTo>
                  <a:lnTo>
                    <a:pt x="1540" y="682"/>
                  </a:lnTo>
                  <a:lnTo>
                    <a:pt x="1510" y="664"/>
                  </a:lnTo>
                  <a:lnTo>
                    <a:pt x="1485" y="648"/>
                  </a:lnTo>
                  <a:lnTo>
                    <a:pt x="1467" y="636"/>
                  </a:lnTo>
                  <a:lnTo>
                    <a:pt x="1404" y="690"/>
                  </a:lnTo>
                  <a:lnTo>
                    <a:pt x="1341" y="741"/>
                  </a:lnTo>
                  <a:lnTo>
                    <a:pt x="1276" y="788"/>
                  </a:lnTo>
                  <a:lnTo>
                    <a:pt x="1209" y="832"/>
                  </a:lnTo>
                  <a:lnTo>
                    <a:pt x="1140" y="871"/>
                  </a:lnTo>
                  <a:lnTo>
                    <a:pt x="1067" y="904"/>
                  </a:lnTo>
                  <a:lnTo>
                    <a:pt x="992" y="932"/>
                  </a:lnTo>
                  <a:lnTo>
                    <a:pt x="914" y="954"/>
                  </a:lnTo>
                  <a:lnTo>
                    <a:pt x="831" y="966"/>
                  </a:lnTo>
                  <a:lnTo>
                    <a:pt x="744" y="969"/>
                  </a:lnTo>
                  <a:lnTo>
                    <a:pt x="709" y="969"/>
                  </a:lnTo>
                  <a:lnTo>
                    <a:pt x="675" y="966"/>
                  </a:lnTo>
                  <a:lnTo>
                    <a:pt x="675" y="865"/>
                  </a:lnTo>
                  <a:lnTo>
                    <a:pt x="715" y="871"/>
                  </a:lnTo>
                  <a:lnTo>
                    <a:pt x="758" y="873"/>
                  </a:lnTo>
                  <a:lnTo>
                    <a:pt x="815" y="869"/>
                  </a:lnTo>
                  <a:lnTo>
                    <a:pt x="870" y="859"/>
                  </a:lnTo>
                  <a:lnTo>
                    <a:pt x="925" y="841"/>
                  </a:lnTo>
                  <a:lnTo>
                    <a:pt x="979" y="820"/>
                  </a:lnTo>
                  <a:lnTo>
                    <a:pt x="1030" y="794"/>
                  </a:lnTo>
                  <a:lnTo>
                    <a:pt x="1079" y="767"/>
                  </a:lnTo>
                  <a:lnTo>
                    <a:pt x="1126" y="735"/>
                  </a:lnTo>
                  <a:lnTo>
                    <a:pt x="1172" y="701"/>
                  </a:lnTo>
                  <a:lnTo>
                    <a:pt x="1213" y="670"/>
                  </a:lnTo>
                  <a:lnTo>
                    <a:pt x="1250" y="636"/>
                  </a:lnTo>
                  <a:lnTo>
                    <a:pt x="1284" y="605"/>
                  </a:lnTo>
                  <a:lnTo>
                    <a:pt x="1315" y="577"/>
                  </a:lnTo>
                  <a:lnTo>
                    <a:pt x="1339" y="550"/>
                  </a:lnTo>
                  <a:lnTo>
                    <a:pt x="1361" y="530"/>
                  </a:lnTo>
                  <a:lnTo>
                    <a:pt x="1374" y="512"/>
                  </a:lnTo>
                  <a:lnTo>
                    <a:pt x="1384" y="502"/>
                  </a:lnTo>
                  <a:lnTo>
                    <a:pt x="1386" y="499"/>
                  </a:lnTo>
                  <a:lnTo>
                    <a:pt x="1384" y="495"/>
                  </a:lnTo>
                  <a:lnTo>
                    <a:pt x="1374" y="483"/>
                  </a:lnTo>
                  <a:lnTo>
                    <a:pt x="1359" y="465"/>
                  </a:lnTo>
                  <a:lnTo>
                    <a:pt x="1339" y="443"/>
                  </a:lnTo>
                  <a:lnTo>
                    <a:pt x="1311" y="418"/>
                  </a:lnTo>
                  <a:lnTo>
                    <a:pt x="1280" y="388"/>
                  </a:lnTo>
                  <a:lnTo>
                    <a:pt x="1242" y="357"/>
                  </a:lnTo>
                  <a:lnTo>
                    <a:pt x="1201" y="325"/>
                  </a:lnTo>
                  <a:lnTo>
                    <a:pt x="1154" y="292"/>
                  </a:lnTo>
                  <a:lnTo>
                    <a:pt x="1103" y="262"/>
                  </a:lnTo>
                  <a:lnTo>
                    <a:pt x="1048" y="233"/>
                  </a:lnTo>
                  <a:lnTo>
                    <a:pt x="987" y="207"/>
                  </a:lnTo>
                  <a:lnTo>
                    <a:pt x="924" y="187"/>
                  </a:lnTo>
                  <a:lnTo>
                    <a:pt x="855" y="171"/>
                  </a:lnTo>
                  <a:lnTo>
                    <a:pt x="782" y="162"/>
                  </a:lnTo>
                  <a:lnTo>
                    <a:pt x="707" y="160"/>
                  </a:lnTo>
                  <a:lnTo>
                    <a:pt x="675" y="16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76B9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467120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73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73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CA5CC12-DEA3-4F95-9B3E-8BEAB1F9B4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42" t="4142"/>
          <a:stretch/>
        </p:blipFill>
        <p:spPr>
          <a:xfrm>
            <a:off x="0" y="0"/>
            <a:ext cx="10972800" cy="61722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9D74A5-C253-43F0-8AE3-D9F5210B3DBC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49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4"/>
          <p:cNvSpPr>
            <a:spLocks noGrp="1" noChangeArrowheads="1"/>
          </p:cNvSpPr>
          <p:nvPr userDrawn="1">
            <p:ph type="subTitle" idx="1"/>
          </p:nvPr>
        </p:nvSpPr>
        <p:spPr>
          <a:xfrm>
            <a:off x="481661" y="5353031"/>
            <a:ext cx="9526126" cy="341632"/>
          </a:xfrm>
        </p:spPr>
        <p:txBody>
          <a:bodyPr wrap="square" anchor="t">
            <a:spAutoFit/>
          </a:bodyPr>
          <a:lstStyle>
            <a:lvl1pPr marL="0" indent="0" algn="l">
              <a:lnSpc>
                <a:spcPct val="90000"/>
              </a:lnSpc>
              <a:spcBef>
                <a:spcPts val="600"/>
              </a:spcBef>
              <a:spcAft>
                <a:spcPts val="300"/>
              </a:spcAft>
              <a:buFontTx/>
              <a:buNone/>
              <a:defRPr sz="1800" b="0">
                <a:solidFill>
                  <a:schemeClr val="tx1"/>
                </a:solidFill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05" name="Title 304"/>
          <p:cNvSpPr>
            <a:spLocks noGrp="1"/>
          </p:cNvSpPr>
          <p:nvPr userDrawn="1">
            <p:ph type="title" hasCustomPrompt="1"/>
          </p:nvPr>
        </p:nvSpPr>
        <p:spPr>
          <a:xfrm>
            <a:off x="481661" y="4405220"/>
            <a:ext cx="9568425" cy="982855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defRPr sz="4600" b="1" cap="all" baseline="0">
                <a:solidFill>
                  <a:schemeClr val="tx1"/>
                </a:solidFill>
                <a:effectLst>
                  <a:outerShdw blurRad="114300" dist="50800" dir="2700000" sx="108000" sy="108000" algn="tl">
                    <a:srgbClr val="000000">
                      <a:alpha val="69000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C3E6B0E-0ADE-4545-99DE-33F243C9116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73" y="3219565"/>
            <a:ext cx="2199959" cy="47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3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5E2365-640C-413B-BC37-0ABE05FFBA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6" y="385"/>
            <a:ext cx="10971428" cy="6171429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135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/ 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27C490-0632-45F9-8994-CF7C006FC3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311" t="47780" r="45524"/>
          <a:stretch/>
        </p:blipFill>
        <p:spPr>
          <a:xfrm flipH="1">
            <a:off x="0" y="0"/>
            <a:ext cx="10972800" cy="6172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2D03C3D-6CAA-444D-B523-AEA8C51BB3D3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gradFill>
            <a:gsLst>
              <a:gs pos="24000">
                <a:schemeClr val="bg1">
                  <a:alpha val="0"/>
                </a:schemeClr>
              </a:gs>
              <a:gs pos="100000">
                <a:schemeClr val="bg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0088" y="4127421"/>
            <a:ext cx="6107187" cy="1373939"/>
          </a:xfrm>
        </p:spPr>
        <p:txBody>
          <a:bodyPr anchor="b"/>
          <a:lstStyle>
            <a:lvl1pPr algn="r">
              <a:defRPr sz="4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51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barg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AE255C-17FD-4ACD-93D1-249CC22B46B7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9E12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D3C685-D41A-4316-A4E7-7D079BF99E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6129" y="910278"/>
            <a:ext cx="2560542" cy="2280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3814403"/>
            <a:ext cx="9976104" cy="590931"/>
          </a:xfrm>
        </p:spPr>
        <p:txBody>
          <a:bodyPr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4479006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67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354D00-25B8-4729-8431-494F11BFDC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6" y="386"/>
            <a:ext cx="10971428" cy="617142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208C71A-8F88-4905-8530-066C648740D6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3497" y="5352631"/>
            <a:ext cx="7865806" cy="369332"/>
          </a:xfrm>
        </p:spPr>
        <p:txBody>
          <a:bodyPr anchor="b"/>
          <a:lstStyle>
            <a:lvl1pPr algn="ctr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0035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88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EM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5169473"/>
            <a:ext cx="9976104" cy="535531"/>
          </a:xfrm>
        </p:spPr>
        <p:txBody>
          <a:bodyPr anchor="ctr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074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38A185-0487-467E-B002-17F379CB7D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058" t="47209" r="45983" b="3783"/>
          <a:stretch/>
        </p:blipFill>
        <p:spPr>
          <a:xfrm flipV="1">
            <a:off x="0" y="0"/>
            <a:ext cx="10972800" cy="61722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9AE7915-91FA-48E0-8AE5-AE809A6875AC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gradFill>
            <a:gsLst>
              <a:gs pos="0">
                <a:schemeClr val="bg1">
                  <a:alpha val="62000"/>
                </a:schemeClr>
              </a:gs>
              <a:gs pos="69000">
                <a:schemeClr val="bg1">
                  <a:alpha val="77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91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9174-BFE8-4F17-AB3C-A1FCC4523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72FB2-A5C5-494D-ADFD-DD79BAD0A4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E13A7-6CAE-4781-A335-236C48044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8E4CF-19A9-41EA-AA1F-E9872113B6CF}" type="datetimeFigureOut">
              <a:rPr lang="en-US" smtClean="0"/>
              <a:t>6/1/2019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477BF-0E02-4CD9-80CC-A49B11890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95D54-C6A9-4D4F-9597-F33840B4A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5E642-54EB-4B12-AA69-8D42BC58604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332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CA5CC12-DEA3-4F95-9B3E-8BEAB1F9B4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42" t="4142"/>
          <a:stretch/>
        </p:blipFill>
        <p:spPr>
          <a:xfrm>
            <a:off x="0" y="0"/>
            <a:ext cx="10972800" cy="61722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9D74A5-C253-43F0-8AE3-D9F5210B3DBC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49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95" y="4747221"/>
            <a:ext cx="3456745" cy="74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0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370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ICON_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230188" indent="-230188">
              <a:buClr>
                <a:schemeClr val="bg2"/>
              </a:buClr>
              <a:buSzPct val="75000"/>
              <a:buFontTx/>
              <a:buBlip>
                <a:blip r:embed="rId2"/>
              </a:buBlip>
              <a:defRPr sz="1800">
                <a:solidFill>
                  <a:schemeClr val="bg1"/>
                </a:solidFill>
              </a:defRPr>
            </a:lvl1pPr>
            <a:lvl2pPr marL="800100" indent="-228600">
              <a:buClr>
                <a:schemeClr val="bg2"/>
              </a:buClr>
              <a:buSzPct val="75000"/>
              <a:buFontTx/>
              <a:buBlip>
                <a:blip r:embed="rId2"/>
              </a:buBlip>
              <a:defRPr sz="1600">
                <a:solidFill>
                  <a:schemeClr val="bg1"/>
                </a:solidFill>
              </a:defRPr>
            </a:lvl2pPr>
            <a:lvl3pPr marL="1258888" indent="-169863">
              <a:buClr>
                <a:schemeClr val="bg2"/>
              </a:buClr>
              <a:buSzPct val="75000"/>
              <a:buFontTx/>
              <a:buBlip>
                <a:blip r:embed="rId2"/>
              </a:buBlip>
              <a:defRPr sz="14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056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168283" y="5775855"/>
            <a:ext cx="2762866" cy="24814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b"/>
          <a:lstStyle/>
          <a:p>
            <a:pPr marL="0" marR="0" lvl="0" indent="0" algn="l" defTabSz="457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0" kern="0" dirty="0">
                <a:solidFill>
                  <a:schemeClr val="bg1"/>
                </a:solidFill>
                <a:latin typeface="Trebuchet MS"/>
              </a:rPr>
              <a:t>NVIDIA CONFIDENTIAL. DO NOT DISTRIBUTE.</a:t>
            </a:r>
          </a:p>
        </p:txBody>
      </p:sp>
    </p:spTree>
    <p:extLst>
      <p:ext uri="{BB962C8B-B14F-4D97-AF65-F5344CB8AC3E}">
        <p14:creationId xmlns:p14="http://schemas.microsoft.com/office/powerpoint/2010/main" val="369192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 - NO LOGO &amp;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2103035"/>
            <a:ext cx="9948672" cy="3693758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8D8CF8-E6F1-4C71-A0F0-EB56510727F2}"/>
              </a:ext>
            </a:extLst>
          </p:cNvPr>
          <p:cNvSpPr/>
          <p:nvPr userDrawn="1"/>
        </p:nvSpPr>
        <p:spPr>
          <a:xfrm>
            <a:off x="9868093" y="5829880"/>
            <a:ext cx="1104707" cy="342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26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32" y="1798590"/>
            <a:ext cx="4204402" cy="618631"/>
          </a:xfrm>
        </p:spPr>
        <p:txBody>
          <a:bodyPr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31" y="3071579"/>
            <a:ext cx="4192841" cy="2517089"/>
          </a:xfrm>
        </p:spPr>
        <p:txBody>
          <a:bodyPr/>
          <a:lstStyle>
            <a:lvl1pPr marL="0" indent="0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1pPr>
            <a:lvl2pPr marL="571500" indent="0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bg1"/>
                </a:solidFill>
              </a:defRPr>
            </a:lvl2pPr>
            <a:lvl3pPr marL="1089025" indent="0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19232" y="2348397"/>
            <a:ext cx="4204402" cy="525463"/>
          </a:xfrm>
        </p:spPr>
        <p:txBody>
          <a:bodyPr/>
          <a:lstStyle>
            <a:lvl1pPr marL="0" indent="0" algn="l">
              <a:buFontTx/>
              <a:buNone/>
              <a:defRPr sz="20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08F0BB-1BE0-4D37-802F-86688BB7AF78}"/>
              </a:ext>
            </a:extLst>
          </p:cNvPr>
          <p:cNvSpPr/>
          <p:nvPr userDrawn="1"/>
        </p:nvSpPr>
        <p:spPr>
          <a:xfrm>
            <a:off x="9636012" y="5699915"/>
            <a:ext cx="1336788" cy="4722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6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9B484E9-CEC5-4DE8-8C3D-DD4FB334C6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42" t="4141" r="64481" b="-2"/>
          <a:stretch/>
        </p:blipFill>
        <p:spPr>
          <a:xfrm>
            <a:off x="0" y="1"/>
            <a:ext cx="3583957" cy="617219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4CF03B8-634B-43D5-898B-BE804AF1DFE6}"/>
              </a:ext>
            </a:extLst>
          </p:cNvPr>
          <p:cNvCxnSpPr>
            <a:cxnSpLocks/>
          </p:cNvCxnSpPr>
          <p:nvPr/>
        </p:nvCxnSpPr>
        <p:spPr>
          <a:xfrm>
            <a:off x="3583957" y="-1"/>
            <a:ext cx="0" cy="6172200"/>
          </a:xfrm>
          <a:prstGeom prst="line">
            <a:avLst/>
          </a:prstGeom>
          <a:ln w="63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881" y="2381806"/>
            <a:ext cx="2700194" cy="1408589"/>
          </a:xfrm>
        </p:spPr>
        <p:txBody>
          <a:bodyPr anchor="ctr"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97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C9D3D8-33FC-4EE7-AE65-7535FEAB06AA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66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9743" y="729732"/>
            <a:ext cx="997331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402" y="2002368"/>
            <a:ext cx="9948931" cy="373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749165" y="5857880"/>
            <a:ext cx="321027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4400" cap="all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pPr algn="r"/>
            <a:fld id="{9EF62655-870B-4C06-BC3D-C67D37BAE36D}" type="slidenum">
              <a:rPr lang="en-US" sz="700" kern="1200" smtClean="0">
                <a:solidFill>
                  <a:schemeClr val="accent5"/>
                </a:solidFill>
                <a:latin typeface="Trebuchet MS" panose="020B0603020202020204" pitchFamily="34" charset="0"/>
                <a:ea typeface="MS PGothic" pitchFamily="34" charset="-128"/>
                <a:cs typeface="+mn-cs"/>
              </a:rPr>
              <a:pPr algn="r"/>
              <a:t>‹#›</a:t>
            </a:fld>
            <a:r>
              <a:rPr lang="en-US" sz="900" cap="none" baseline="0" dirty="0">
                <a:solidFill>
                  <a:schemeClr val="accent5"/>
                </a:solidFill>
              </a:rPr>
              <a:t> </a:t>
            </a:r>
            <a:endParaRPr lang="en-US" sz="900" cap="none" dirty="0">
              <a:solidFill>
                <a:schemeClr val="accent5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A97EF6C-CD1B-46EA-95AA-C34DEE8C715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288289" y="5814736"/>
            <a:ext cx="475887" cy="23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6907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80" r:id="rId1"/>
    <p:sldLayoutId id="2147483985" r:id="rId2"/>
    <p:sldLayoutId id="2147483896" r:id="rId3"/>
    <p:sldLayoutId id="2147483981" r:id="rId4"/>
    <p:sldLayoutId id="2147483971" r:id="rId5"/>
    <p:sldLayoutId id="2147483988" r:id="rId6"/>
    <p:sldLayoutId id="2147483969" r:id="rId7"/>
    <p:sldLayoutId id="2147483989" r:id="rId8"/>
    <p:sldLayoutId id="2147483919" r:id="rId9"/>
    <p:sldLayoutId id="2147483990" r:id="rId10"/>
    <p:sldLayoutId id="2147483954" r:id="rId11"/>
    <p:sldLayoutId id="2147483984" r:id="rId12"/>
    <p:sldLayoutId id="2147483898" r:id="rId13"/>
    <p:sldLayoutId id="2147483926" r:id="rId14"/>
    <p:sldLayoutId id="2147483899" r:id="rId15"/>
    <p:sldLayoutId id="2147483901" r:id="rId16"/>
    <p:sldLayoutId id="2147483991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 cap="all" baseline="0">
          <a:solidFill>
            <a:schemeClr val="bg1"/>
          </a:solidFill>
          <a:latin typeface="Trebuchet MS" panose="020B0603020202020204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0" indent="0" algn="l" rtl="0" fontAlgn="base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800" b="0">
          <a:solidFill>
            <a:schemeClr val="bg1"/>
          </a:solidFill>
          <a:latin typeface="Trebuchet MS" pitchFamily="34" charset="0"/>
          <a:ea typeface="+mn-ea"/>
          <a:cs typeface="+mn-cs"/>
        </a:defRPr>
      </a:lvl1pPr>
      <a:lvl2pPr marL="571500" indent="0" algn="l" rtl="0" fontAlgn="base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600" b="0">
          <a:solidFill>
            <a:schemeClr val="bg1"/>
          </a:solidFill>
          <a:latin typeface="Trebuchet MS" pitchFamily="34" charset="0"/>
        </a:defRPr>
      </a:lvl2pPr>
      <a:lvl3pPr marL="1089025" indent="0" algn="l" rtl="0" fontAlgn="base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400" b="0">
          <a:solidFill>
            <a:schemeClr val="bg1"/>
          </a:solidFill>
          <a:latin typeface="Trebuchet MS" pitchFamily="34" charset="0"/>
        </a:defRPr>
      </a:lvl3pPr>
      <a:lvl4pPr marL="1774825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1177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749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1"/>
          <p:cNvSpPr>
            <a:spLocks noGrp="1"/>
          </p:cNvSpPr>
          <p:nvPr>
            <p:ph type="subTitle" idx="1"/>
          </p:nvPr>
        </p:nvSpPr>
        <p:spPr>
          <a:xfrm>
            <a:off x="4748864" y="5351468"/>
            <a:ext cx="6174508" cy="650947"/>
          </a:xfrm>
        </p:spPr>
        <p:txBody>
          <a:bodyPr/>
          <a:lstStyle/>
          <a:p>
            <a:pPr algn="r"/>
            <a:r>
              <a:rPr lang="en-US" sz="1600" dirty="0">
                <a:solidFill>
                  <a:srgbClr val="74B71B"/>
                </a:solidFill>
              </a:rPr>
              <a:t>Amartya Mazumdar, Ulhas Kotha, Anshuman Seth, </a:t>
            </a:r>
          </a:p>
          <a:p>
            <a:pPr algn="r"/>
            <a:r>
              <a:rPr lang="en-US" sz="1600" dirty="0">
                <a:solidFill>
                  <a:srgbClr val="74B71B"/>
                </a:solidFill>
              </a:rPr>
              <a:t>Tezaswi Raja, Reecha Jajodia, Jaison Kurien, Sarvesh Sharma</a:t>
            </a:r>
          </a:p>
        </p:txBody>
      </p:sp>
      <p:sp>
        <p:nvSpPr>
          <p:cNvPr id="5" name="Title 10"/>
          <p:cNvSpPr>
            <a:spLocks noGrp="1"/>
          </p:cNvSpPr>
          <p:nvPr>
            <p:ph type="title"/>
          </p:nvPr>
        </p:nvSpPr>
        <p:spPr>
          <a:xfrm>
            <a:off x="106499" y="3487122"/>
            <a:ext cx="10923966" cy="165015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500" dirty="0">
                <a:effectLst/>
              </a:rPr>
              <a:t>A Graph Based Modelling OF Multi Input Switching (MIS) in STA with  Silicon Path Frequency Correlation</a:t>
            </a:r>
          </a:p>
        </p:txBody>
      </p:sp>
    </p:spTree>
    <p:extLst>
      <p:ext uri="{BB962C8B-B14F-4D97-AF65-F5344CB8AC3E}">
        <p14:creationId xmlns:p14="http://schemas.microsoft.com/office/powerpoint/2010/main" val="274708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6DE8CC38-403C-4FEA-BEE6-B7B31735BC30}"/>
              </a:ext>
            </a:extLst>
          </p:cNvPr>
          <p:cNvSpPr txBox="1"/>
          <p:nvPr/>
        </p:nvSpPr>
        <p:spPr>
          <a:xfrm>
            <a:off x="184590" y="108806"/>
            <a:ext cx="4023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3200" kern="0" dirty="0">
                <a:solidFill>
                  <a:srgbClr val="76B900"/>
                </a:solidFill>
                <a:latin typeface="Trebuchet MS" panose="020B0603020202020204" pitchFamily="34" charset="0"/>
              </a:rPr>
              <a:t>Pessimism Reduction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348200-0009-43D1-9A71-B4F8742F3A74}"/>
              </a:ext>
            </a:extLst>
          </p:cNvPr>
          <p:cNvSpPr/>
          <p:nvPr/>
        </p:nvSpPr>
        <p:spPr>
          <a:xfrm>
            <a:off x="184590" y="841036"/>
            <a:ext cx="10856068" cy="1109406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lot of these paths can be pruned, deep datapath. Minimal likelihood of aligned input waveforms  on all cells.</a:t>
            </a:r>
          </a:p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kern="0" dirty="0">
                <a:solidFill>
                  <a:prstClr val="black"/>
                </a:solidFill>
                <a:latin typeface="Calibri" panose="020F0502020204030204"/>
                <a:ea typeface="+mn-ea"/>
              </a:rPr>
              <a:t>Partial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overlapping windows.  For A2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ZN transition, the input waveforms at pin A1 and B are not transitioning</a:t>
            </a:r>
          </a:p>
        </p:txBody>
      </p:sp>
      <p:pic>
        <p:nvPicPr>
          <p:cNvPr id="15" name="Picture 3" descr="tauPicture10">
            <a:extLst>
              <a:ext uri="{FF2B5EF4-FFF2-40B4-BE49-F238E27FC236}">
                <a16:creationId xmlns:a16="http://schemas.microsoft.com/office/drawing/2014/main" id="{820A0BB5-754E-42FF-B09C-133AD8D2E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89" y="2325175"/>
            <a:ext cx="9820581" cy="3430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70132C3-9971-4303-A1ED-C4AF01D08EB6}"/>
              </a:ext>
            </a:extLst>
          </p:cNvPr>
          <p:cNvSpPr/>
          <p:nvPr/>
        </p:nvSpPr>
        <p:spPr>
          <a:xfrm>
            <a:off x="3727602" y="5755617"/>
            <a:ext cx="42985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Trebuchet MS" panose="020B0603020202020204" pitchFamily="34" charset="0"/>
              </a:rPr>
              <a:t>Input pins window alignment  for cell AOI21 </a:t>
            </a:r>
          </a:p>
        </p:txBody>
      </p:sp>
    </p:spTree>
    <p:extLst>
      <p:ext uri="{BB962C8B-B14F-4D97-AF65-F5344CB8AC3E}">
        <p14:creationId xmlns:p14="http://schemas.microsoft.com/office/powerpoint/2010/main" val="85763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91FDCB89-F4C5-40F6-9669-A5807CA110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254468"/>
              </p:ext>
            </p:extLst>
          </p:nvPr>
        </p:nvGraphicFramePr>
        <p:xfrm>
          <a:off x="1620954" y="339621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7CBA196-8BE1-471F-852D-BF2BE363FF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4065" y="203612"/>
            <a:ext cx="6569427" cy="978729"/>
          </a:xfrm>
          <a:noFill/>
        </p:spPr>
        <p:txBody>
          <a:bodyPr wrap="non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76B900"/>
                </a:solidFill>
                <a:ea typeface="MS PGothic" pitchFamily="34" charset="-128"/>
              </a:rPr>
              <a:t>Silicon Path Frequency Correlation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endParaRPr lang="en-US" sz="3200" dirty="0">
              <a:solidFill>
                <a:srgbClr val="76B900"/>
              </a:solidFill>
              <a:ea typeface="MS PGothic" pitchFamily="34" charset="-12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51CA0-2BBA-4349-97FC-23E53B33489B}"/>
              </a:ext>
            </a:extLst>
          </p:cNvPr>
          <p:cNvSpPr txBox="1"/>
          <p:nvPr/>
        </p:nvSpPr>
        <p:spPr>
          <a:xfrm>
            <a:off x="134065" y="677956"/>
            <a:ext cx="7184482" cy="272478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Trebuchet MS" panose="020B0603020202020204" pitchFamily="34" charset="0"/>
                <a:ea typeface="+mn-ea"/>
              </a:defRPr>
            </a:lvl1pPr>
            <a:lvl2pPr marL="742950" lvl="1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 sz="1600">
                <a:solidFill>
                  <a:schemeClr val="bg1"/>
                </a:solidFill>
                <a:latin typeface="Trebuchet MS" panose="020B0603020202020204" pitchFamily="34" charset="0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Identify MIS susceptible paths from MIS PT sessions</a:t>
            </a:r>
          </a:p>
          <a:p>
            <a:r>
              <a:rPr lang="en-US" dirty="0"/>
              <a:t>Generate Pdelay patterns from TETRAMAX for SIS and MIS and generate ATE data. The silicon path delay is obtained from failing frequency for  SIS and MIS </a:t>
            </a:r>
          </a:p>
          <a:p>
            <a:r>
              <a:rPr lang="en-US" dirty="0"/>
              <a:t>Overall speed-up/slow-down on path is computed and is being correlated with PrimeTime.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B6B058-5DE9-4C97-A552-A002B96DA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8547" y="321301"/>
            <a:ext cx="3540534" cy="2659442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9885BC-5B44-46BE-AC42-6FE74B7D0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7146" y="3194741"/>
            <a:ext cx="3547251" cy="2470135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A46176D-8DBA-462B-BA77-FE51E8AB2668}"/>
              </a:ext>
            </a:extLst>
          </p:cNvPr>
          <p:cNvSpPr txBox="1"/>
          <p:nvPr/>
        </p:nvSpPr>
        <p:spPr>
          <a:xfrm>
            <a:off x="3961364" y="5800796"/>
            <a:ext cx="1816523" cy="237757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050" b="1" dirty="0">
                <a:solidFill>
                  <a:schemeClr val="tx1"/>
                </a:solidFill>
                <a:latin typeface="Trebuchet MS" panose="020B0603020202020204" pitchFamily="34" charset="0"/>
              </a:rPr>
              <a:t>Y : % change in frequency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B15822-144D-4436-A80E-CF321D7A6F83}"/>
              </a:ext>
            </a:extLst>
          </p:cNvPr>
          <p:cNvSpPr txBox="1"/>
          <p:nvPr/>
        </p:nvSpPr>
        <p:spPr>
          <a:xfrm>
            <a:off x="2495900" y="5800796"/>
            <a:ext cx="1423788" cy="237757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050" b="1" dirty="0">
                <a:solidFill>
                  <a:schemeClr val="tx1"/>
                </a:solidFill>
                <a:latin typeface="Trebuchet MS" panose="020B0603020202020204" pitchFamily="34" charset="0"/>
              </a:rPr>
              <a:t>X : Chip Designator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DFF3D5F-BC3E-437C-8548-BB6D95ED4CD9}"/>
              </a:ext>
            </a:extLst>
          </p:cNvPr>
          <p:cNvCxnSpPr/>
          <p:nvPr/>
        </p:nvCxnSpPr>
        <p:spPr>
          <a:xfrm>
            <a:off x="2002368" y="4647943"/>
            <a:ext cx="4023360" cy="0"/>
          </a:xfrm>
          <a:prstGeom prst="line">
            <a:avLst/>
          </a:prstGeom>
          <a:ln>
            <a:solidFill>
              <a:srgbClr val="FFFFFF">
                <a:alpha val="54118"/>
              </a:srgb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1D7D87B-149F-4566-8A5B-56119FF6AB37}"/>
              </a:ext>
            </a:extLst>
          </p:cNvPr>
          <p:cNvSpPr txBox="1"/>
          <p:nvPr/>
        </p:nvSpPr>
        <p:spPr>
          <a:xfrm rot="16200000">
            <a:off x="5653586" y="4112200"/>
            <a:ext cx="763351" cy="237757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defRPr sz="1000" b="1">
                <a:solidFill>
                  <a:srgbClr val="76B900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sz="1050" dirty="0"/>
              <a:t>Speed up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9A2666-56A4-485F-B4A8-25FD7DB0D2BE}"/>
              </a:ext>
            </a:extLst>
          </p:cNvPr>
          <p:cNvSpPr txBox="1"/>
          <p:nvPr/>
        </p:nvSpPr>
        <p:spPr>
          <a:xfrm rot="16200000">
            <a:off x="5619700" y="5365279"/>
            <a:ext cx="857927" cy="237757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050" b="1" dirty="0">
                <a:solidFill>
                  <a:srgbClr val="76B900"/>
                </a:solidFill>
                <a:latin typeface="Trebuchet MS" panose="020B0603020202020204" pitchFamily="34" charset="0"/>
              </a:rPr>
              <a:t>Slow down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866B7EB-4681-4D27-BFAF-6623260A3D40}"/>
              </a:ext>
            </a:extLst>
          </p:cNvPr>
          <p:cNvCxnSpPr>
            <a:cxnSpLocks/>
          </p:cNvCxnSpPr>
          <p:nvPr/>
        </p:nvCxnSpPr>
        <p:spPr>
          <a:xfrm flipV="1">
            <a:off x="5919845" y="3863028"/>
            <a:ext cx="0" cy="736100"/>
          </a:xfrm>
          <a:prstGeom prst="straightConnector1">
            <a:avLst/>
          </a:prstGeom>
          <a:ln w="12700">
            <a:solidFill>
              <a:srgbClr val="76B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2743ED7-CCC6-40D6-97F2-D31EA9A0056C}"/>
              </a:ext>
            </a:extLst>
          </p:cNvPr>
          <p:cNvCxnSpPr>
            <a:cxnSpLocks/>
          </p:cNvCxnSpPr>
          <p:nvPr/>
        </p:nvCxnSpPr>
        <p:spPr>
          <a:xfrm>
            <a:off x="5933247" y="5116107"/>
            <a:ext cx="0" cy="736100"/>
          </a:xfrm>
          <a:prstGeom prst="straightConnector1">
            <a:avLst/>
          </a:prstGeom>
          <a:ln w="12700">
            <a:solidFill>
              <a:srgbClr val="76B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870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A7DB6CD-C207-432D-9488-BA8BD3552B5B}"/>
              </a:ext>
            </a:extLst>
          </p:cNvPr>
          <p:cNvSpPr txBox="1"/>
          <p:nvPr/>
        </p:nvSpPr>
        <p:spPr>
          <a:xfrm>
            <a:off x="301089" y="330183"/>
            <a:ext cx="15776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defTabSz="914400" fontAlgn="auto">
              <a:spcBef>
                <a:spcPts val="0"/>
              </a:spcBef>
              <a:spcAft>
                <a:spcPts val="0"/>
              </a:spcAft>
              <a:defRPr sz="3200" kern="0">
                <a:solidFill>
                  <a:srgbClr val="76B900"/>
                </a:solidFill>
                <a:latin typeface="Trebuchet MS" panose="020B0603020202020204" pitchFamily="34" charset="0"/>
                <a:ea typeface="MS PGothic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US" dirty="0"/>
              <a:t>Novelty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95812B-B997-4826-9312-BDAB8398C1F7}"/>
              </a:ext>
            </a:extLst>
          </p:cNvPr>
          <p:cNvSpPr txBox="1"/>
          <p:nvPr/>
        </p:nvSpPr>
        <p:spPr>
          <a:xfrm>
            <a:off x="232995" y="914958"/>
            <a:ext cx="4958510" cy="175528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Trebuchet MS" panose="020B0603020202020204" pitchFamily="34" charset="0"/>
                <a:ea typeface="+mn-ea"/>
              </a:defRPr>
            </a:lvl1pPr>
            <a:lvl2pPr marL="742950" lvl="1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 sz="1600">
                <a:solidFill>
                  <a:schemeClr val="bg1"/>
                </a:solidFill>
                <a:latin typeface="Trebuchet MS" panose="020B0603020202020204" pitchFamily="34" charset="0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MIS is computationally expensive. Presented method reduces the number of computation.</a:t>
            </a:r>
          </a:p>
          <a:p>
            <a:r>
              <a:rPr lang="en-US" dirty="0"/>
              <a:t>The algorithm supports both speed-up and slow-down.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A7600F-0CB1-4A78-9179-F314B50F0B2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5741" r="1338"/>
          <a:stretch/>
        </p:blipFill>
        <p:spPr>
          <a:xfrm>
            <a:off x="5191505" y="807395"/>
            <a:ext cx="5548300" cy="21789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D77E49-1679-4F60-A18F-F462FD89EE8A}"/>
              </a:ext>
            </a:extLst>
          </p:cNvPr>
          <p:cNvSpPr txBox="1"/>
          <p:nvPr/>
        </p:nvSpPr>
        <p:spPr>
          <a:xfrm>
            <a:off x="232995" y="3086100"/>
            <a:ext cx="4799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defTabSz="914400" fontAlgn="auto">
              <a:spcBef>
                <a:spcPts val="0"/>
              </a:spcBef>
              <a:spcAft>
                <a:spcPts val="0"/>
              </a:spcAft>
              <a:defRPr sz="3200" kern="0">
                <a:solidFill>
                  <a:srgbClr val="76B900"/>
                </a:solidFill>
                <a:latin typeface="Trebuchet MS" panose="020B0603020202020204" pitchFamily="34" charset="0"/>
                <a:ea typeface="MS PGothic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en-US" dirty="0"/>
              <a:t>Future Work &amp; Summary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F0DA8B-193D-4CF1-B43B-6F86F0583AAD}"/>
              </a:ext>
            </a:extLst>
          </p:cNvPr>
          <p:cNvSpPr txBox="1"/>
          <p:nvPr/>
        </p:nvSpPr>
        <p:spPr>
          <a:xfrm>
            <a:off x="301089" y="3814533"/>
            <a:ext cx="9967115" cy="161678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Trebuchet MS" panose="020B0603020202020204" pitchFamily="34" charset="0"/>
                <a:ea typeface="+mn-ea"/>
              </a:defRPr>
            </a:lvl1pPr>
            <a:lvl2pPr marL="742950" lvl="1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 sz="1600">
                <a:solidFill>
                  <a:schemeClr val="bg1"/>
                </a:solidFill>
                <a:latin typeface="Trebuchet MS" panose="020B0603020202020204" pitchFamily="34" charset="0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Silicon proven failures due to MIS</a:t>
            </a:r>
          </a:p>
          <a:p>
            <a:r>
              <a:rPr lang="en-US" dirty="0"/>
              <a:t>Reduced pre and post silicon miscorrelation </a:t>
            </a:r>
            <a:r>
              <a:rPr lang="en-US" dirty="0">
                <a:sym typeface="Wingdings" panose="05000000000000000000" pitchFamily="2" charset="2"/>
              </a:rPr>
              <a:t> Improved </a:t>
            </a:r>
            <a:r>
              <a:rPr lang="en-US" dirty="0"/>
              <a:t>silicon yield.  </a:t>
            </a:r>
          </a:p>
          <a:p>
            <a:r>
              <a:rPr lang="en-US" dirty="0"/>
              <a:t>Reduced </a:t>
            </a:r>
            <a:r>
              <a:rPr lang="en-US" dirty="0" err="1"/>
              <a:t>guardband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408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E7B9513-A379-4A04-B418-B811C153B763}"/>
              </a:ext>
            </a:extLst>
          </p:cNvPr>
          <p:cNvSpPr txBox="1"/>
          <p:nvPr/>
        </p:nvSpPr>
        <p:spPr>
          <a:xfrm>
            <a:off x="0" y="179776"/>
            <a:ext cx="5089855" cy="4247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  <a:latin typeface="Trebuchet MS" panose="020B0603020202020204" pitchFamily="34" charset="0"/>
              </a:rPr>
              <a:t>What is Multi Input Switching (MIS)?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CA56FA-E79D-47C6-A7DA-00AAE20AB716}"/>
              </a:ext>
            </a:extLst>
          </p:cNvPr>
          <p:cNvSpPr txBox="1"/>
          <p:nvPr/>
        </p:nvSpPr>
        <p:spPr>
          <a:xfrm>
            <a:off x="616139" y="870143"/>
            <a:ext cx="2991075" cy="3693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Single Input Switching (SIS)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B4E73D5-895E-4A59-8FAC-3CDB6080B5DD}"/>
              </a:ext>
            </a:extLst>
          </p:cNvPr>
          <p:cNvGrpSpPr/>
          <p:nvPr/>
        </p:nvGrpSpPr>
        <p:grpSpPr>
          <a:xfrm>
            <a:off x="594552" y="1223136"/>
            <a:ext cx="3250348" cy="3282433"/>
            <a:chOff x="892413" y="1225158"/>
            <a:chExt cx="3250348" cy="328243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3E7819C-38EA-441C-9A5C-92F3E9310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92413" y="1225158"/>
              <a:ext cx="3017775" cy="327268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1A0E49-BDC8-4267-BEC9-AB748FD149A9}"/>
                </a:ext>
              </a:extLst>
            </p:cNvPr>
            <p:cNvSpPr txBox="1"/>
            <p:nvPr/>
          </p:nvSpPr>
          <p:spPr>
            <a:xfrm>
              <a:off x="2547830" y="4249059"/>
              <a:ext cx="1594931" cy="2585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200" dirty="0">
                  <a:latin typeface="Consolas" panose="020B0609020204030204" pitchFamily="49" charset="0"/>
                </a:rPr>
                <a:t>2-input NAND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1BFD890-E246-45D8-9990-F0EC5190223D}"/>
              </a:ext>
            </a:extLst>
          </p:cNvPr>
          <p:cNvSpPr txBox="1"/>
          <p:nvPr/>
        </p:nvSpPr>
        <p:spPr>
          <a:xfrm>
            <a:off x="1338835" y="1950509"/>
            <a:ext cx="412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P1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7E99EC-5F0E-4BD5-B490-B1A4D9A8EBF5}"/>
              </a:ext>
            </a:extLst>
          </p:cNvPr>
          <p:cNvSpPr txBox="1"/>
          <p:nvPr/>
        </p:nvSpPr>
        <p:spPr>
          <a:xfrm>
            <a:off x="2276437" y="1957584"/>
            <a:ext cx="412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r>
              <a:rPr lang="en-US" sz="1100" dirty="0"/>
              <a:t>P2</a:t>
            </a:r>
          </a:p>
        </p:txBody>
      </p: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BBB773E2-CB51-45CE-BCBA-B770D5FD6F02}"/>
              </a:ext>
            </a:extLst>
          </p:cNvPr>
          <p:cNvCxnSpPr/>
          <p:nvPr/>
        </p:nvCxnSpPr>
        <p:spPr>
          <a:xfrm>
            <a:off x="1244953" y="1893901"/>
            <a:ext cx="2010032" cy="697491"/>
          </a:xfrm>
          <a:prstGeom prst="curvedConnector3">
            <a:avLst>
              <a:gd name="adj1" fmla="val -5328"/>
            </a:avLst>
          </a:prstGeom>
          <a:ln w="57150">
            <a:solidFill>
              <a:srgbClr val="56D27C"/>
            </a:solidFill>
            <a:prstDash val="solid"/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46F8C06-3E13-46C3-ACBD-3A43ACA6F15A}"/>
              </a:ext>
            </a:extLst>
          </p:cNvPr>
          <p:cNvSpPr txBox="1"/>
          <p:nvPr/>
        </p:nvSpPr>
        <p:spPr>
          <a:xfrm>
            <a:off x="33501" y="4611637"/>
            <a:ext cx="4653652" cy="109921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Trebuchet MS" panose="020B0603020202020204" pitchFamily="34" charset="0"/>
              </a:rPr>
              <a:t>Standard cell library timing models are SIS based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Trebuchet MS" panose="020B0603020202020204" pitchFamily="34" charset="0"/>
              </a:rPr>
              <a:t>Does not capture real-time operations where multiple inputs may be active together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F3081A1-7FC1-4139-91E5-2FF8267F4F38}"/>
              </a:ext>
            </a:extLst>
          </p:cNvPr>
          <p:cNvGrpSpPr/>
          <p:nvPr/>
        </p:nvGrpSpPr>
        <p:grpSpPr>
          <a:xfrm>
            <a:off x="4603924" y="1239475"/>
            <a:ext cx="3017775" cy="3272687"/>
            <a:chOff x="6532552" y="1747121"/>
            <a:chExt cx="3017775" cy="327268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8E19BA8-89DA-431D-8DEE-EBBFC17C7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2552" y="1747121"/>
              <a:ext cx="3017775" cy="3272687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E9B8D4D-407C-4F4E-9B02-23E0E3CE01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50129" y="2168762"/>
              <a:ext cx="342900" cy="28575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AAA1DCF-D2FD-4377-A775-38A2955F8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50129" y="2229084"/>
              <a:ext cx="196356" cy="310896"/>
            </a:xfrm>
            <a:prstGeom prst="rect">
              <a:avLst/>
            </a:prstGeom>
          </p:spPr>
        </p:pic>
      </p:grpSp>
      <p:cxnSp>
        <p:nvCxnSpPr>
          <p:cNvPr id="29" name="Connector: Curved 28">
            <a:extLst>
              <a:ext uri="{FF2B5EF4-FFF2-40B4-BE49-F238E27FC236}">
                <a16:creationId xmlns:a16="http://schemas.microsoft.com/office/drawing/2014/main" id="{D4C5867E-AC5D-4B70-A733-328B9B2F3603}"/>
              </a:ext>
            </a:extLst>
          </p:cNvPr>
          <p:cNvCxnSpPr/>
          <p:nvPr/>
        </p:nvCxnSpPr>
        <p:spPr>
          <a:xfrm>
            <a:off x="5235580" y="1855796"/>
            <a:ext cx="2010032" cy="697491"/>
          </a:xfrm>
          <a:prstGeom prst="curvedConnector3">
            <a:avLst>
              <a:gd name="adj1" fmla="val -5328"/>
            </a:avLst>
          </a:prstGeom>
          <a:ln w="57150">
            <a:solidFill>
              <a:srgbClr val="56D27C"/>
            </a:solidFill>
            <a:prstDash val="solid"/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83DC2FC8-E36E-4BA7-924C-A1A121060A70}"/>
              </a:ext>
            </a:extLst>
          </p:cNvPr>
          <p:cNvCxnSpPr>
            <a:cxnSpLocks/>
          </p:cNvCxnSpPr>
          <p:nvPr/>
        </p:nvCxnSpPr>
        <p:spPr>
          <a:xfrm>
            <a:off x="6566173" y="1946868"/>
            <a:ext cx="679437" cy="589004"/>
          </a:xfrm>
          <a:prstGeom prst="curvedConnector3">
            <a:avLst>
              <a:gd name="adj1" fmla="val 1322"/>
            </a:avLst>
          </a:prstGeom>
          <a:ln w="57150">
            <a:solidFill>
              <a:srgbClr val="56D27C"/>
            </a:solidFill>
            <a:prstDash val="solid"/>
            <a:beve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B5B5EAC-56F2-4641-B063-73B9ECDF4E39}"/>
              </a:ext>
            </a:extLst>
          </p:cNvPr>
          <p:cNvSpPr txBox="1"/>
          <p:nvPr/>
        </p:nvSpPr>
        <p:spPr>
          <a:xfrm>
            <a:off x="4436134" y="887234"/>
            <a:ext cx="3353354" cy="3693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Multiple Input Switching (MIS)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1DA10A-3B7F-4724-94F6-3DB6D5F0A3AB}"/>
              </a:ext>
            </a:extLst>
          </p:cNvPr>
          <p:cNvSpPr txBox="1"/>
          <p:nvPr/>
        </p:nvSpPr>
        <p:spPr>
          <a:xfrm>
            <a:off x="4354752" y="4869817"/>
            <a:ext cx="5010154" cy="117615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MIS : More than one input switching simultaneously</a:t>
            </a:r>
          </a:p>
          <a:p>
            <a:pPr>
              <a:spcAft>
                <a:spcPts val="600"/>
              </a:spcAft>
            </a:pPr>
            <a:r>
              <a:rPr lang="en-US" dirty="0"/>
              <a:t>Gate’s timing may be faster/slower than modeled by SIS</a:t>
            </a:r>
          </a:p>
          <a:p>
            <a:pPr>
              <a:spcAft>
                <a:spcPts val="600"/>
              </a:spcAft>
            </a:pPr>
            <a:r>
              <a:rPr lang="en-US" dirty="0"/>
              <a:t>Parallel path </a:t>
            </a:r>
            <a:r>
              <a:rPr lang="en-US" dirty="0">
                <a:sym typeface="Wingdings" panose="05000000000000000000" pitchFamily="2" charset="2"/>
              </a:rPr>
              <a:t> faster   ; Series path  slower 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9D8E5E2-8D0D-4DED-B30B-58688B965914}"/>
              </a:ext>
            </a:extLst>
          </p:cNvPr>
          <p:cNvSpPr txBox="1"/>
          <p:nvPr/>
        </p:nvSpPr>
        <p:spPr>
          <a:xfrm>
            <a:off x="6263987" y="4285017"/>
            <a:ext cx="1594931" cy="2585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latin typeface="Consolas" panose="020B0609020204030204" pitchFamily="49" charset="0"/>
              </a:rPr>
              <a:t>2-input NAND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AC0E990-1AFE-4D81-B5E2-7A845EB1F54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9869"/>
          <a:stretch/>
        </p:blipFill>
        <p:spPr>
          <a:xfrm>
            <a:off x="7877268" y="1167400"/>
            <a:ext cx="3043221" cy="19211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49087307-E66A-44E7-A47E-AC877E523638}"/>
              </a:ext>
            </a:extLst>
          </p:cNvPr>
          <p:cNvSpPr txBox="1"/>
          <p:nvPr/>
        </p:nvSpPr>
        <p:spPr>
          <a:xfrm>
            <a:off x="5354188" y="1981013"/>
            <a:ext cx="412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P1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3FE440A-C476-421C-9DF8-60418D3755DD}"/>
              </a:ext>
            </a:extLst>
          </p:cNvPr>
          <p:cNvSpPr txBox="1"/>
          <p:nvPr/>
        </p:nvSpPr>
        <p:spPr>
          <a:xfrm>
            <a:off x="6291790" y="1988088"/>
            <a:ext cx="412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/>
            </a:lvl1pPr>
          </a:lstStyle>
          <a:p>
            <a:r>
              <a:rPr lang="en-US" sz="1100" dirty="0"/>
              <a:t>P2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A86BBE7F-B9B2-42D8-8D09-3B74DE2E650C}"/>
              </a:ext>
            </a:extLst>
          </p:cNvPr>
          <p:cNvSpPr/>
          <p:nvPr/>
        </p:nvSpPr>
        <p:spPr>
          <a:xfrm rot="16200000">
            <a:off x="8616864" y="5722238"/>
            <a:ext cx="237066" cy="381000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1C8A3A-6607-4AA9-A4F9-5FB88C00931F}"/>
              </a:ext>
            </a:extLst>
          </p:cNvPr>
          <p:cNvSpPr txBox="1"/>
          <p:nvPr/>
        </p:nvSpPr>
        <p:spPr>
          <a:xfrm rot="18955212">
            <a:off x="9121280" y="5517078"/>
            <a:ext cx="1342035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latin typeface="Trebuchet MS" panose="020B0603020202020204" pitchFamily="34" charset="0"/>
              </a:rPr>
              <a:t>Guiding star !!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957DE5C-77E0-44DA-8047-737E40B833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2549" t="51649"/>
          <a:stretch/>
        </p:blipFill>
        <p:spPr>
          <a:xfrm>
            <a:off x="7877268" y="3201173"/>
            <a:ext cx="2883866" cy="171224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D29875A-2203-43ED-A69A-BDB1DE6237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3218" y="2971027"/>
            <a:ext cx="971729" cy="31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69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50" grpId="0"/>
      <p:bldP spid="51" grpId="0"/>
      <p:bldP spid="2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3733D2C-4DD8-40C9-8EDF-4FB7C3495D0C}"/>
              </a:ext>
            </a:extLst>
          </p:cNvPr>
          <p:cNvSpPr txBox="1"/>
          <p:nvPr/>
        </p:nvSpPr>
        <p:spPr>
          <a:xfrm>
            <a:off x="88516" y="114593"/>
            <a:ext cx="41764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rebuchet MS" panose="020B0603020202020204" pitchFamily="34" charset="0"/>
                <a:ea typeface="+mn-ea"/>
              </a:rPr>
              <a:t>MIS Aware Timing complexity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BE4C1C-0D2A-400A-892E-A3E508C3C0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462" y="317371"/>
            <a:ext cx="5167679" cy="35679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A388C8-703B-4750-991E-9C269BE915FE}"/>
              </a:ext>
            </a:extLst>
          </p:cNvPr>
          <p:cNvSpPr txBox="1"/>
          <p:nvPr/>
        </p:nvSpPr>
        <p:spPr>
          <a:xfrm>
            <a:off x="0" y="787558"/>
            <a:ext cx="5786990" cy="517160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dirty="0"/>
              <a:t>Alignment of inputs : Arrival time dependency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bg1"/>
                </a:solidFill>
                <a:latin typeface="Trebuchet MS" panose="020B0603020202020204" pitchFamily="34" charset="0"/>
              </a:rPr>
              <a:t>Inherent pessimism</a:t>
            </a:r>
          </a:p>
          <a:p>
            <a:pPr>
              <a:spcAft>
                <a:spcPts val="1800"/>
              </a:spcAft>
            </a:pPr>
            <a:r>
              <a:rPr lang="en-US" sz="1600" dirty="0"/>
              <a:t>MIS causes both speed-up and slow-down. Speed-up effects are more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hold impacting.</a:t>
            </a:r>
          </a:p>
          <a:p>
            <a:pPr>
              <a:spcAft>
                <a:spcPts val="1800"/>
              </a:spcAft>
            </a:pPr>
            <a:r>
              <a:rPr lang="en-US" sz="1600" dirty="0"/>
              <a:t>Interacting signals slew and waveform shape impacts MIS</a:t>
            </a:r>
          </a:p>
          <a:p>
            <a:pPr>
              <a:spcAft>
                <a:spcPts val="1800"/>
              </a:spcAft>
            </a:pPr>
            <a:r>
              <a:rPr lang="en-US" sz="1600" dirty="0"/>
              <a:t>Depends on the input state: 0, 1, ↑,↓ . Lot of patterns to be simulated per lib-cell</a:t>
            </a:r>
          </a:p>
          <a:p>
            <a:pPr>
              <a:spcAft>
                <a:spcPts val="1800"/>
              </a:spcAft>
            </a:pPr>
            <a:r>
              <a:rPr lang="en-US" sz="1600" dirty="0"/>
              <a:t> Characterization of all required permutation is too expensive. High representation costs-library size.</a:t>
            </a:r>
          </a:p>
          <a:p>
            <a:pPr>
              <a:spcAft>
                <a:spcPts val="1800"/>
              </a:spcAft>
            </a:pPr>
            <a:endParaRPr lang="en-US" sz="1600" dirty="0"/>
          </a:p>
          <a:p>
            <a:pPr>
              <a:spcAft>
                <a:spcPts val="1800"/>
              </a:spcAft>
            </a:pP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0BB44-B716-4305-9A9D-1AA771EBD2B0}"/>
              </a:ext>
            </a:extLst>
          </p:cNvPr>
          <p:cNvSpPr txBox="1"/>
          <p:nvPr/>
        </p:nvSpPr>
        <p:spPr>
          <a:xfrm>
            <a:off x="1137351" y="5401309"/>
            <a:ext cx="8642110" cy="3416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rgbClr val="76B900"/>
                </a:solidFill>
                <a:latin typeface="Trebuchet MS" panose="020B0603020202020204" pitchFamily="34" charset="0"/>
              </a:rPr>
              <a:t>Right balance of complexity for timing closure that avoids unnecessary pessimism</a:t>
            </a:r>
          </a:p>
        </p:txBody>
      </p:sp>
    </p:spTree>
    <p:extLst>
      <p:ext uri="{BB962C8B-B14F-4D97-AF65-F5344CB8AC3E}">
        <p14:creationId xmlns:p14="http://schemas.microsoft.com/office/powerpoint/2010/main" val="119989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7C76E57-04DE-450C-85AC-1C4537A5261B}"/>
              </a:ext>
            </a:extLst>
          </p:cNvPr>
          <p:cNvSpPr txBox="1"/>
          <p:nvPr/>
        </p:nvSpPr>
        <p:spPr>
          <a:xfrm>
            <a:off x="88516" y="114593"/>
            <a:ext cx="3457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Trebuchet MS" panose="020B0603020202020204" pitchFamily="34" charset="0"/>
                <a:ea typeface="+mn-ea"/>
              </a:rPr>
              <a:t>The Proposed Algorithm</a:t>
            </a:r>
          </a:p>
        </p:txBody>
      </p: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782B9B14-5774-47D4-82E8-4F5B646E9B28}"/>
              </a:ext>
            </a:extLst>
          </p:cNvPr>
          <p:cNvGrpSpPr/>
          <p:nvPr/>
        </p:nvGrpSpPr>
        <p:grpSpPr>
          <a:xfrm>
            <a:off x="95252" y="3182923"/>
            <a:ext cx="2842782" cy="2100770"/>
            <a:chOff x="1067893" y="1198741"/>
            <a:chExt cx="2842782" cy="2100770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D6C49AE8-2FE2-48F2-BB6C-80FC810D5484}"/>
                </a:ext>
              </a:extLst>
            </p:cNvPr>
            <p:cNvGrpSpPr/>
            <p:nvPr/>
          </p:nvGrpSpPr>
          <p:grpSpPr>
            <a:xfrm>
              <a:off x="1067893" y="1462147"/>
              <a:ext cx="874778" cy="1829208"/>
              <a:chOff x="8450608" y="3548514"/>
              <a:chExt cx="874778" cy="1829208"/>
            </a:xfrm>
          </p:grpSpPr>
          <p:grpSp>
            <p:nvGrpSpPr>
              <p:cNvPr id="145" name="Group 144">
                <a:extLst>
                  <a:ext uri="{FF2B5EF4-FFF2-40B4-BE49-F238E27FC236}">
                    <a16:creationId xmlns:a16="http://schemas.microsoft.com/office/drawing/2014/main" id="{CBCF5D2E-157E-4B06-A104-22F9F5792F24}"/>
                  </a:ext>
                </a:extLst>
              </p:cNvPr>
              <p:cNvGrpSpPr/>
              <p:nvPr/>
            </p:nvGrpSpPr>
            <p:grpSpPr>
              <a:xfrm>
                <a:off x="8573733" y="3548514"/>
                <a:ext cx="601226" cy="834014"/>
                <a:chOff x="8944708" y="1165609"/>
                <a:chExt cx="601226" cy="834014"/>
              </a:xfrm>
            </p:grpSpPr>
            <p:cxnSp>
              <p:nvCxnSpPr>
                <p:cNvPr id="160" name="Straight Connector 159">
                  <a:extLst>
                    <a:ext uri="{FF2B5EF4-FFF2-40B4-BE49-F238E27FC236}">
                      <a16:creationId xmlns:a16="http://schemas.microsoft.com/office/drawing/2014/main" id="{F37DEF2B-1E77-42BD-A0E4-412B6BA2B1D7}"/>
                    </a:ext>
                  </a:extLst>
                </p:cNvPr>
                <p:cNvCxnSpPr/>
                <p:nvPr/>
              </p:nvCxnSpPr>
              <p:spPr>
                <a:xfrm>
                  <a:off x="9545934" y="116560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1" name="Straight Connector 160">
                  <a:extLst>
                    <a:ext uri="{FF2B5EF4-FFF2-40B4-BE49-F238E27FC236}">
                      <a16:creationId xmlns:a16="http://schemas.microsoft.com/office/drawing/2014/main" id="{46B4670D-3D29-43C9-8C18-05118FF194F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4469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2" name="Straight Connector 161">
                  <a:extLst>
                    <a:ext uri="{FF2B5EF4-FFF2-40B4-BE49-F238E27FC236}">
                      <a16:creationId xmlns:a16="http://schemas.microsoft.com/office/drawing/2014/main" id="{C78E546F-F6FB-423E-A6B5-6F4E6717EF4E}"/>
                    </a:ext>
                  </a:extLst>
                </p:cNvPr>
                <p:cNvCxnSpPr/>
                <p:nvPr/>
              </p:nvCxnSpPr>
              <p:spPr>
                <a:xfrm>
                  <a:off x="9284677" y="1446963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id="{BC1B0013-7E98-437C-AEA9-F75401B1BC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728317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id="{54610328-3CCE-4FBB-A031-4A4C0B3A036A}"/>
                    </a:ext>
                  </a:extLst>
                </p:cNvPr>
                <p:cNvCxnSpPr/>
                <p:nvPr/>
              </p:nvCxnSpPr>
              <p:spPr>
                <a:xfrm>
                  <a:off x="9535886" y="171826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02CE0001-2883-484D-9718-8730C41F6D11}"/>
                    </a:ext>
                  </a:extLst>
                </p:cNvPr>
                <p:cNvCxnSpPr/>
                <p:nvPr/>
              </p:nvCxnSpPr>
              <p:spPr>
                <a:xfrm>
                  <a:off x="9205965" y="1457011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66" name="Straight Connector 165">
                  <a:extLst>
                    <a:ext uri="{FF2B5EF4-FFF2-40B4-BE49-F238E27FC236}">
                      <a16:creationId xmlns:a16="http://schemas.microsoft.com/office/drawing/2014/main" id="{6B8D1D80-4378-447E-B256-CC2163E167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44708" y="15993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3C19C8CE-9B11-40E0-8ADD-FDFF2CF5F7F1}"/>
                  </a:ext>
                </a:extLst>
              </p:cNvPr>
              <p:cNvGrpSpPr/>
              <p:nvPr/>
            </p:nvGrpSpPr>
            <p:grpSpPr>
              <a:xfrm>
                <a:off x="8563685" y="4263622"/>
                <a:ext cx="601226" cy="834014"/>
                <a:chOff x="8944708" y="1165609"/>
                <a:chExt cx="601226" cy="834014"/>
              </a:xfrm>
            </p:grpSpPr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id="{F17EBDEC-3B67-4104-AEBE-89F47AE3FC28}"/>
                    </a:ext>
                  </a:extLst>
                </p:cNvPr>
                <p:cNvCxnSpPr/>
                <p:nvPr/>
              </p:nvCxnSpPr>
              <p:spPr>
                <a:xfrm>
                  <a:off x="9545934" y="116560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06EA6E57-79B9-42C5-A1C2-2DF592D57E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4469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id="{F872B9A7-3ADE-4B77-B400-8242FFFC9AE0}"/>
                    </a:ext>
                  </a:extLst>
                </p:cNvPr>
                <p:cNvCxnSpPr/>
                <p:nvPr/>
              </p:nvCxnSpPr>
              <p:spPr>
                <a:xfrm>
                  <a:off x="9284677" y="1446963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688DCAF4-68D6-4AB6-BD8C-22E83A64BF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728317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id="{90A97822-9D62-4F66-8AF2-69BC91EC8B43}"/>
                    </a:ext>
                  </a:extLst>
                </p:cNvPr>
                <p:cNvCxnSpPr/>
                <p:nvPr/>
              </p:nvCxnSpPr>
              <p:spPr>
                <a:xfrm>
                  <a:off x="9535886" y="171826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id="{0ABD71DA-8C83-4AB1-8DC5-8B5063E0D5D9}"/>
                    </a:ext>
                  </a:extLst>
                </p:cNvPr>
                <p:cNvCxnSpPr/>
                <p:nvPr/>
              </p:nvCxnSpPr>
              <p:spPr>
                <a:xfrm>
                  <a:off x="9205965" y="1457011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id="{D2528FB1-846B-439E-855A-9150E4F6468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44708" y="15993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252C6DA1-D3E4-42BD-B398-A61BA834A271}"/>
                  </a:ext>
                </a:extLst>
              </p:cNvPr>
              <p:cNvSpPr txBox="1"/>
              <p:nvPr/>
            </p:nvSpPr>
            <p:spPr>
              <a:xfrm>
                <a:off x="8477475" y="3730525"/>
                <a:ext cx="38343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+mn-ea"/>
                  </a:rPr>
                  <a:t>A1</a:t>
                </a: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012ED157-D51A-4AC4-907F-6EC97AF68FCA}"/>
                  </a:ext>
                </a:extLst>
              </p:cNvPr>
              <p:cNvSpPr txBox="1"/>
              <p:nvPr/>
            </p:nvSpPr>
            <p:spPr>
              <a:xfrm>
                <a:off x="8450608" y="4445014"/>
                <a:ext cx="38343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+mn-ea"/>
                  </a:rPr>
                  <a:t>A2</a:t>
                </a:r>
              </a:p>
            </p:txBody>
          </p: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8289A461-C783-41DA-9A04-9C4B4707D6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59626" y="5171778"/>
                <a:ext cx="36576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A174E212-0522-44F9-B217-366CFACD2846}"/>
                  </a:ext>
                </a:extLst>
              </p:cNvPr>
              <p:cNvCxnSpPr/>
              <p:nvPr/>
            </p:nvCxnSpPr>
            <p:spPr>
              <a:xfrm>
                <a:off x="9154863" y="4816282"/>
                <a:ext cx="0" cy="36576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5BF61767-B2C6-4790-B398-3525EE2415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09054" y="5274750"/>
                <a:ext cx="27432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887768A3-7866-4A2E-9E41-6BDF14103D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74955" y="5377722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2B028342-2331-4CC1-877D-AE52A7F0CEC0}"/>
                </a:ext>
              </a:extLst>
            </p:cNvPr>
            <p:cNvGrpSpPr/>
            <p:nvPr/>
          </p:nvGrpSpPr>
          <p:grpSpPr>
            <a:xfrm>
              <a:off x="1934700" y="1470303"/>
              <a:ext cx="874778" cy="1829208"/>
              <a:chOff x="8450608" y="3548514"/>
              <a:chExt cx="874778" cy="1829208"/>
            </a:xfrm>
          </p:grpSpPr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EB25939C-AB9E-45E6-BA68-A4C1FC464056}"/>
                  </a:ext>
                </a:extLst>
              </p:cNvPr>
              <p:cNvGrpSpPr/>
              <p:nvPr/>
            </p:nvGrpSpPr>
            <p:grpSpPr>
              <a:xfrm>
                <a:off x="8573733" y="3548514"/>
                <a:ext cx="601226" cy="834014"/>
                <a:chOff x="8944708" y="1165609"/>
                <a:chExt cx="601226" cy="834014"/>
              </a:xfrm>
            </p:grpSpPr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A970461F-9951-421C-9605-187BD09FC8F3}"/>
                    </a:ext>
                  </a:extLst>
                </p:cNvPr>
                <p:cNvCxnSpPr/>
                <p:nvPr/>
              </p:nvCxnSpPr>
              <p:spPr>
                <a:xfrm>
                  <a:off x="9545934" y="116560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AA252A6E-F386-40D4-B60F-2A8C49986F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4469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2CAC32B2-0470-4FBE-8E66-C899D91A85CB}"/>
                    </a:ext>
                  </a:extLst>
                </p:cNvPr>
                <p:cNvCxnSpPr/>
                <p:nvPr/>
              </p:nvCxnSpPr>
              <p:spPr>
                <a:xfrm>
                  <a:off x="9284677" y="1446963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364D3DFC-CBE4-4521-8742-CD5BACC1C2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728317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1CF3441-81DC-4839-9CB4-9D00E33E957F}"/>
                    </a:ext>
                  </a:extLst>
                </p:cNvPr>
                <p:cNvCxnSpPr/>
                <p:nvPr/>
              </p:nvCxnSpPr>
              <p:spPr>
                <a:xfrm>
                  <a:off x="9535886" y="171826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DF028C43-DAED-4896-9763-3CFFCE38E4A6}"/>
                    </a:ext>
                  </a:extLst>
                </p:cNvPr>
                <p:cNvCxnSpPr/>
                <p:nvPr/>
              </p:nvCxnSpPr>
              <p:spPr>
                <a:xfrm>
                  <a:off x="9205965" y="1457011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C749159C-B5A7-44C8-856E-AD2758192E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44708" y="15993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25B5931F-2AC9-422A-813F-ADC7BE712B67}"/>
                  </a:ext>
                </a:extLst>
              </p:cNvPr>
              <p:cNvGrpSpPr/>
              <p:nvPr/>
            </p:nvGrpSpPr>
            <p:grpSpPr>
              <a:xfrm>
                <a:off x="8563685" y="4263622"/>
                <a:ext cx="601226" cy="834014"/>
                <a:chOff x="8944708" y="1165609"/>
                <a:chExt cx="601226" cy="834014"/>
              </a:xfrm>
            </p:grpSpPr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F679EF77-00CC-44A8-9DB9-30B71D4B55B3}"/>
                    </a:ext>
                  </a:extLst>
                </p:cNvPr>
                <p:cNvCxnSpPr/>
                <p:nvPr/>
              </p:nvCxnSpPr>
              <p:spPr>
                <a:xfrm>
                  <a:off x="9545934" y="116560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4F6BFA8F-038F-4DC4-BA55-F1840708B9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4469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20D2065-311A-4FA4-850C-43AC8BDB3A38}"/>
                    </a:ext>
                  </a:extLst>
                </p:cNvPr>
                <p:cNvCxnSpPr/>
                <p:nvPr/>
              </p:nvCxnSpPr>
              <p:spPr>
                <a:xfrm>
                  <a:off x="9284677" y="1446963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4A2FD7D3-64A8-4B29-8E47-440DF35DE1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728317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0434B6EF-E78B-4E97-AFCA-9C921EB98BBF}"/>
                    </a:ext>
                  </a:extLst>
                </p:cNvPr>
                <p:cNvCxnSpPr/>
                <p:nvPr/>
              </p:nvCxnSpPr>
              <p:spPr>
                <a:xfrm>
                  <a:off x="9535886" y="171826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FA8B9111-BE0D-4323-A250-1B43F12659ED}"/>
                    </a:ext>
                  </a:extLst>
                </p:cNvPr>
                <p:cNvCxnSpPr/>
                <p:nvPr/>
              </p:nvCxnSpPr>
              <p:spPr>
                <a:xfrm>
                  <a:off x="9205965" y="1457011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4DE379E7-8EEF-400C-BFF4-9237ECD2A0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44708" y="15993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bg1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AB4D5487-3887-4055-BE48-CD911ACDCF25}"/>
                  </a:ext>
                </a:extLst>
              </p:cNvPr>
              <p:cNvSpPr txBox="1"/>
              <p:nvPr/>
            </p:nvSpPr>
            <p:spPr>
              <a:xfrm>
                <a:off x="8477475" y="3730525"/>
                <a:ext cx="38343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+mn-ea"/>
                  </a:rPr>
                  <a:t>B1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32A76B8D-4D0C-4003-A07C-690C3FBD3BF3}"/>
                  </a:ext>
                </a:extLst>
              </p:cNvPr>
              <p:cNvSpPr txBox="1"/>
              <p:nvPr/>
            </p:nvSpPr>
            <p:spPr>
              <a:xfrm>
                <a:off x="8450608" y="4445014"/>
                <a:ext cx="38343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+mn-ea"/>
                  </a:rPr>
                  <a:t>B2</a:t>
                </a:r>
              </a:p>
            </p:txBody>
          </p: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5D97D43D-B2B7-47DF-A14C-BD1D00D83AE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59626" y="5171778"/>
                <a:ext cx="36576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4A229D32-8336-4F96-AA96-CC35E9D8EDE1}"/>
                  </a:ext>
                </a:extLst>
              </p:cNvPr>
              <p:cNvCxnSpPr/>
              <p:nvPr/>
            </p:nvCxnSpPr>
            <p:spPr>
              <a:xfrm>
                <a:off x="9154863" y="4816282"/>
                <a:ext cx="0" cy="36576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4340B998-F6C3-4D19-BAA7-73AF794908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09054" y="5274750"/>
                <a:ext cx="27432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5C64FD69-80BD-4D68-BDCD-6B451E4557B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74955" y="5377722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6AFC0A55-A07F-4B40-8DC9-5E44CCA3CF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22288" y="2389245"/>
              <a:ext cx="0" cy="365760"/>
            </a:xfrm>
            <a:prstGeom prst="line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097D0AD8-4EFC-4AC5-9DA3-AFCA934AD8FE}"/>
                </a:ext>
              </a:extLst>
            </p:cNvPr>
            <p:cNvCxnSpPr/>
            <p:nvPr/>
          </p:nvCxnSpPr>
          <p:spPr>
            <a:xfrm rot="10800000">
              <a:off x="3432336" y="1461695"/>
              <a:ext cx="0" cy="640080"/>
            </a:xfrm>
            <a:prstGeom prst="line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216CA75B-197A-4172-B12E-FE82AA1D6541}"/>
                </a:ext>
              </a:extLst>
            </p:cNvPr>
            <p:cNvGrpSpPr/>
            <p:nvPr/>
          </p:nvGrpSpPr>
          <p:grpSpPr>
            <a:xfrm rot="10800000">
              <a:off x="2903327" y="2106156"/>
              <a:ext cx="534722" cy="291402"/>
              <a:chOff x="8237622" y="917135"/>
              <a:chExt cx="534722" cy="291402"/>
            </a:xfrm>
          </p:grpSpPr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77B19B37-B3E8-4E0F-838F-073C720D7F16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8237622" y="1208537"/>
                <a:ext cx="261257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F57B5547-4B33-482F-B5DB-F0F441E11027}"/>
                  </a:ext>
                </a:extLst>
              </p:cNvPr>
              <p:cNvCxnSpPr/>
              <p:nvPr/>
            </p:nvCxnSpPr>
            <p:spPr>
              <a:xfrm rot="10800000">
                <a:off x="8498879" y="927183"/>
                <a:ext cx="0" cy="281354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FE326B9F-CE27-4E88-8430-D63EC84A828F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8237622" y="927183"/>
                <a:ext cx="261257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F758B942-6C2E-4874-8A94-DC578180FEE1}"/>
                  </a:ext>
                </a:extLst>
              </p:cNvPr>
              <p:cNvCxnSpPr/>
              <p:nvPr/>
            </p:nvCxnSpPr>
            <p:spPr>
              <a:xfrm rot="10800000">
                <a:off x="8577591" y="917135"/>
                <a:ext cx="0" cy="281354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52D07742-35FB-4B48-9BAD-2B2C6AF78DD3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8589464" y="1056137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116E628E-D3EF-4265-AFA8-F3A217B689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27051" y="3085411"/>
              <a:ext cx="365760" cy="0"/>
            </a:xfrm>
            <a:prstGeom prst="line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1F2BDFE2-254E-40E1-8A88-7D3AFA17B2CD}"/>
                </a:ext>
              </a:extLst>
            </p:cNvPr>
            <p:cNvCxnSpPr/>
            <p:nvPr/>
          </p:nvCxnSpPr>
          <p:spPr>
            <a:xfrm>
              <a:off x="3422288" y="2729915"/>
              <a:ext cx="0" cy="365760"/>
            </a:xfrm>
            <a:prstGeom prst="line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8A66AEE1-DEA1-489E-8E5E-802B867CC1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76479" y="3188383"/>
              <a:ext cx="274320" cy="0"/>
            </a:xfrm>
            <a:prstGeom prst="line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0A9E2B41-8435-4F3A-B72D-F8693D15C5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42380" y="3291355"/>
              <a:ext cx="182880" cy="0"/>
            </a:xfrm>
            <a:prstGeom prst="line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81208873-9AF5-43A8-9F44-DE48A8A80D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2149" y="1462147"/>
              <a:ext cx="210312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09F18875-2558-4898-8C6B-CD58D6EAA6BA}"/>
                </a:ext>
              </a:extLst>
            </p:cNvPr>
            <p:cNvSpPr txBox="1"/>
            <p:nvPr/>
          </p:nvSpPr>
          <p:spPr>
            <a:xfrm>
              <a:off x="2867193" y="200990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Consolas" panose="020B0609020204030204" pitchFamily="49" charset="0"/>
                  <a:ea typeface="+mn-ea"/>
                </a:rPr>
                <a:t>C</a:t>
              </a: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A625484C-ECAA-46C0-8267-26613CF527E5}"/>
                </a:ext>
              </a:extLst>
            </p:cNvPr>
            <p:cNvSpPr txBox="1"/>
            <p:nvPr/>
          </p:nvSpPr>
          <p:spPr>
            <a:xfrm>
              <a:off x="3527237" y="1198741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Consolas" panose="020B0609020204030204" pitchFamily="49" charset="0"/>
                  <a:ea typeface="+mn-ea"/>
                </a:rPr>
                <a:t>ZN</a:t>
              </a:r>
            </a:p>
          </p:txBody>
        </p:sp>
      </p:grpSp>
      <p:sp>
        <p:nvSpPr>
          <p:cNvPr id="205" name="Oval 204">
            <a:extLst>
              <a:ext uri="{FF2B5EF4-FFF2-40B4-BE49-F238E27FC236}">
                <a16:creationId xmlns:a16="http://schemas.microsoft.com/office/drawing/2014/main" id="{2F7EFE88-B525-4F9E-97EC-E11560F2D4F5}"/>
              </a:ext>
            </a:extLst>
          </p:cNvPr>
          <p:cNvSpPr/>
          <p:nvPr/>
        </p:nvSpPr>
        <p:spPr>
          <a:xfrm>
            <a:off x="118722" y="3572926"/>
            <a:ext cx="359968" cy="354194"/>
          </a:xfrm>
          <a:prstGeom prst="ellipse">
            <a:avLst/>
          </a:prstGeom>
          <a:noFill/>
          <a:ln>
            <a:solidFill>
              <a:srgbClr val="598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7766BCD-0161-4463-877D-D7D05E044382}"/>
              </a:ext>
            </a:extLst>
          </p:cNvPr>
          <p:cNvSpPr/>
          <p:nvPr/>
        </p:nvSpPr>
        <p:spPr>
          <a:xfrm>
            <a:off x="2606690" y="3157516"/>
            <a:ext cx="383438" cy="333183"/>
          </a:xfrm>
          <a:prstGeom prst="ellipse">
            <a:avLst/>
          </a:prstGeom>
          <a:noFill/>
          <a:ln>
            <a:solidFill>
              <a:srgbClr val="598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6" name="Picture 215">
            <a:extLst>
              <a:ext uri="{FF2B5EF4-FFF2-40B4-BE49-F238E27FC236}">
                <a16:creationId xmlns:a16="http://schemas.microsoft.com/office/drawing/2014/main" id="{2B1CC4FE-5E07-4822-A3C5-5AE0C54548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2497" y="4450947"/>
            <a:ext cx="331528" cy="275423"/>
          </a:xfrm>
          <a:prstGeom prst="rect">
            <a:avLst/>
          </a:prstGeom>
        </p:spPr>
      </p:pic>
      <p:pic>
        <p:nvPicPr>
          <p:cNvPr id="225" name="Picture 224">
            <a:extLst>
              <a:ext uri="{FF2B5EF4-FFF2-40B4-BE49-F238E27FC236}">
                <a16:creationId xmlns:a16="http://schemas.microsoft.com/office/drawing/2014/main" id="{BF5F344F-B4F5-47F4-A186-6772A9F5B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53827" y="4445155"/>
            <a:ext cx="331528" cy="275423"/>
          </a:xfrm>
          <a:prstGeom prst="rect">
            <a:avLst/>
          </a:prstGeom>
        </p:spPr>
      </p:pic>
      <p:cxnSp>
        <p:nvCxnSpPr>
          <p:cNvPr id="307" name="Straight Arrow Connector 306">
            <a:extLst>
              <a:ext uri="{FF2B5EF4-FFF2-40B4-BE49-F238E27FC236}">
                <a16:creationId xmlns:a16="http://schemas.microsoft.com/office/drawing/2014/main" id="{2FD7C833-08F2-4716-9F54-2A6F629FD9CB}"/>
              </a:ext>
            </a:extLst>
          </p:cNvPr>
          <p:cNvCxnSpPr>
            <a:cxnSpLocks/>
          </p:cNvCxnSpPr>
          <p:nvPr/>
        </p:nvCxnSpPr>
        <p:spPr>
          <a:xfrm flipV="1">
            <a:off x="694551" y="3745254"/>
            <a:ext cx="3552" cy="273977"/>
          </a:xfrm>
          <a:prstGeom prst="straightConnector1">
            <a:avLst/>
          </a:prstGeom>
          <a:ln w="38100">
            <a:solidFill>
              <a:srgbClr val="76B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B0C2D4F8-C970-48E1-AD70-96D2F6C6B2B8}"/>
              </a:ext>
            </a:extLst>
          </p:cNvPr>
          <p:cNvGrpSpPr/>
          <p:nvPr/>
        </p:nvGrpSpPr>
        <p:grpSpPr>
          <a:xfrm>
            <a:off x="95252" y="3180678"/>
            <a:ext cx="2842782" cy="2100770"/>
            <a:chOff x="7019960" y="411341"/>
            <a:chExt cx="2842782" cy="2100770"/>
          </a:xfrm>
        </p:grpSpPr>
        <p:grpSp>
          <p:nvGrpSpPr>
            <p:cNvPr id="407" name="Group 406">
              <a:extLst>
                <a:ext uri="{FF2B5EF4-FFF2-40B4-BE49-F238E27FC236}">
                  <a16:creationId xmlns:a16="http://schemas.microsoft.com/office/drawing/2014/main" id="{CE0C93B9-898F-43F2-9C6D-BCC4EDCD0A60}"/>
                </a:ext>
              </a:extLst>
            </p:cNvPr>
            <p:cNvGrpSpPr/>
            <p:nvPr/>
          </p:nvGrpSpPr>
          <p:grpSpPr>
            <a:xfrm>
              <a:off x="7019960" y="411341"/>
              <a:ext cx="2842782" cy="2100770"/>
              <a:chOff x="1067893" y="1198741"/>
              <a:chExt cx="2842782" cy="2100770"/>
            </a:xfrm>
          </p:grpSpPr>
          <p:grpSp>
            <p:nvGrpSpPr>
              <p:cNvPr id="413" name="Group 412">
                <a:extLst>
                  <a:ext uri="{FF2B5EF4-FFF2-40B4-BE49-F238E27FC236}">
                    <a16:creationId xmlns:a16="http://schemas.microsoft.com/office/drawing/2014/main" id="{AB690B61-C3B0-43CF-BB13-8E6526307EBF}"/>
                  </a:ext>
                </a:extLst>
              </p:cNvPr>
              <p:cNvGrpSpPr/>
              <p:nvPr/>
            </p:nvGrpSpPr>
            <p:grpSpPr>
              <a:xfrm>
                <a:off x="1067893" y="1462147"/>
                <a:ext cx="874778" cy="1829208"/>
                <a:chOff x="8450608" y="3548514"/>
                <a:chExt cx="874778" cy="1829208"/>
              </a:xfrm>
            </p:grpSpPr>
            <p:grpSp>
              <p:nvGrpSpPr>
                <p:cNvPr id="452" name="Group 451">
                  <a:extLst>
                    <a:ext uri="{FF2B5EF4-FFF2-40B4-BE49-F238E27FC236}">
                      <a16:creationId xmlns:a16="http://schemas.microsoft.com/office/drawing/2014/main" id="{D83CF1D2-ED92-4490-8015-548396749857}"/>
                    </a:ext>
                  </a:extLst>
                </p:cNvPr>
                <p:cNvGrpSpPr/>
                <p:nvPr/>
              </p:nvGrpSpPr>
              <p:grpSpPr>
                <a:xfrm>
                  <a:off x="8573733" y="3548514"/>
                  <a:ext cx="601226" cy="834014"/>
                  <a:chOff x="8944708" y="1165609"/>
                  <a:chExt cx="601226" cy="834014"/>
                </a:xfrm>
              </p:grpSpPr>
              <p:cxnSp>
                <p:nvCxnSpPr>
                  <p:cNvPr id="467" name="Straight Connector 466">
                    <a:extLst>
                      <a:ext uri="{FF2B5EF4-FFF2-40B4-BE49-F238E27FC236}">
                        <a16:creationId xmlns:a16="http://schemas.microsoft.com/office/drawing/2014/main" id="{4800FFCB-6921-44EC-AA40-28C93C2060ED}"/>
                      </a:ext>
                    </a:extLst>
                  </p:cNvPr>
                  <p:cNvCxnSpPr/>
                  <p:nvPr/>
                </p:nvCxnSpPr>
                <p:spPr>
                  <a:xfrm>
                    <a:off x="9545934" y="1165609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68" name="Straight Connector 467">
                    <a:extLst>
                      <a:ext uri="{FF2B5EF4-FFF2-40B4-BE49-F238E27FC236}">
                        <a16:creationId xmlns:a16="http://schemas.microsoft.com/office/drawing/2014/main" id="{81C785EB-58C0-468D-A148-F51312FD10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84677" y="1446963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69" name="Straight Connector 468">
                    <a:extLst>
                      <a:ext uri="{FF2B5EF4-FFF2-40B4-BE49-F238E27FC236}">
                        <a16:creationId xmlns:a16="http://schemas.microsoft.com/office/drawing/2014/main" id="{261FE0D3-9334-4989-9B60-252438CC0A71}"/>
                      </a:ext>
                    </a:extLst>
                  </p:cNvPr>
                  <p:cNvCxnSpPr/>
                  <p:nvPr/>
                </p:nvCxnSpPr>
                <p:spPr>
                  <a:xfrm>
                    <a:off x="9284677" y="1446963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70" name="Straight Connector 469">
                    <a:extLst>
                      <a:ext uri="{FF2B5EF4-FFF2-40B4-BE49-F238E27FC236}">
                        <a16:creationId xmlns:a16="http://schemas.microsoft.com/office/drawing/2014/main" id="{64B9828A-97A0-440F-8409-078B879ADD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84677" y="1728317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71" name="Straight Connector 470">
                    <a:extLst>
                      <a:ext uri="{FF2B5EF4-FFF2-40B4-BE49-F238E27FC236}">
                        <a16:creationId xmlns:a16="http://schemas.microsoft.com/office/drawing/2014/main" id="{A2113B0A-6FBF-4D95-9B6A-15998CAAF934}"/>
                      </a:ext>
                    </a:extLst>
                  </p:cNvPr>
                  <p:cNvCxnSpPr/>
                  <p:nvPr/>
                </p:nvCxnSpPr>
                <p:spPr>
                  <a:xfrm>
                    <a:off x="9535886" y="1718269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72" name="Straight Connector 471">
                    <a:extLst>
                      <a:ext uri="{FF2B5EF4-FFF2-40B4-BE49-F238E27FC236}">
                        <a16:creationId xmlns:a16="http://schemas.microsoft.com/office/drawing/2014/main" id="{78FA28E2-117D-4C96-B6AF-51518D79FAE2}"/>
                      </a:ext>
                    </a:extLst>
                  </p:cNvPr>
                  <p:cNvCxnSpPr/>
                  <p:nvPr/>
                </p:nvCxnSpPr>
                <p:spPr>
                  <a:xfrm>
                    <a:off x="9205965" y="1457011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73" name="Straight Connector 472">
                    <a:extLst>
                      <a:ext uri="{FF2B5EF4-FFF2-40B4-BE49-F238E27FC236}">
                        <a16:creationId xmlns:a16="http://schemas.microsoft.com/office/drawing/2014/main" id="{570EEE00-5594-4345-8B26-0645834355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944708" y="1599363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grpSp>
              <p:nvGrpSpPr>
                <p:cNvPr id="453" name="Group 452">
                  <a:extLst>
                    <a:ext uri="{FF2B5EF4-FFF2-40B4-BE49-F238E27FC236}">
                      <a16:creationId xmlns:a16="http://schemas.microsoft.com/office/drawing/2014/main" id="{590066F8-3175-44D0-9EF4-7D3880D06BB7}"/>
                    </a:ext>
                  </a:extLst>
                </p:cNvPr>
                <p:cNvGrpSpPr/>
                <p:nvPr/>
              </p:nvGrpSpPr>
              <p:grpSpPr>
                <a:xfrm>
                  <a:off x="8563685" y="4263622"/>
                  <a:ext cx="601226" cy="834014"/>
                  <a:chOff x="8944708" y="1165609"/>
                  <a:chExt cx="601226" cy="834014"/>
                </a:xfrm>
              </p:grpSpPr>
              <p:cxnSp>
                <p:nvCxnSpPr>
                  <p:cNvPr id="460" name="Straight Connector 459">
                    <a:extLst>
                      <a:ext uri="{FF2B5EF4-FFF2-40B4-BE49-F238E27FC236}">
                        <a16:creationId xmlns:a16="http://schemas.microsoft.com/office/drawing/2014/main" id="{1B1BE681-1391-48A1-A8AD-0330A3880121}"/>
                      </a:ext>
                    </a:extLst>
                  </p:cNvPr>
                  <p:cNvCxnSpPr/>
                  <p:nvPr/>
                </p:nvCxnSpPr>
                <p:spPr>
                  <a:xfrm>
                    <a:off x="9545934" y="1165609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61" name="Straight Connector 460">
                    <a:extLst>
                      <a:ext uri="{FF2B5EF4-FFF2-40B4-BE49-F238E27FC236}">
                        <a16:creationId xmlns:a16="http://schemas.microsoft.com/office/drawing/2014/main" id="{E0442EF7-B691-4D2D-93D3-159DF724E3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84677" y="1446963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62" name="Straight Connector 461">
                    <a:extLst>
                      <a:ext uri="{FF2B5EF4-FFF2-40B4-BE49-F238E27FC236}">
                        <a16:creationId xmlns:a16="http://schemas.microsoft.com/office/drawing/2014/main" id="{DEC8E6EC-6636-4E87-9030-996742445E75}"/>
                      </a:ext>
                    </a:extLst>
                  </p:cNvPr>
                  <p:cNvCxnSpPr/>
                  <p:nvPr/>
                </p:nvCxnSpPr>
                <p:spPr>
                  <a:xfrm>
                    <a:off x="9284677" y="1446963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63" name="Straight Connector 462">
                    <a:extLst>
                      <a:ext uri="{FF2B5EF4-FFF2-40B4-BE49-F238E27FC236}">
                        <a16:creationId xmlns:a16="http://schemas.microsoft.com/office/drawing/2014/main" id="{82EF4FB2-D604-4B65-981C-97C390F98C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84677" y="1728317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64" name="Straight Connector 463">
                    <a:extLst>
                      <a:ext uri="{FF2B5EF4-FFF2-40B4-BE49-F238E27FC236}">
                        <a16:creationId xmlns:a16="http://schemas.microsoft.com/office/drawing/2014/main" id="{CBCAA3BD-D276-4BE2-B5D6-59738E05FA05}"/>
                      </a:ext>
                    </a:extLst>
                  </p:cNvPr>
                  <p:cNvCxnSpPr/>
                  <p:nvPr/>
                </p:nvCxnSpPr>
                <p:spPr>
                  <a:xfrm>
                    <a:off x="9535886" y="1718269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65" name="Straight Connector 464">
                    <a:extLst>
                      <a:ext uri="{FF2B5EF4-FFF2-40B4-BE49-F238E27FC236}">
                        <a16:creationId xmlns:a16="http://schemas.microsoft.com/office/drawing/2014/main" id="{163A4253-C44A-40AB-BEB9-E47A5D963309}"/>
                      </a:ext>
                    </a:extLst>
                  </p:cNvPr>
                  <p:cNvCxnSpPr/>
                  <p:nvPr/>
                </p:nvCxnSpPr>
                <p:spPr>
                  <a:xfrm>
                    <a:off x="9205965" y="1457011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66" name="Straight Connector 465">
                    <a:extLst>
                      <a:ext uri="{FF2B5EF4-FFF2-40B4-BE49-F238E27FC236}">
                        <a16:creationId xmlns:a16="http://schemas.microsoft.com/office/drawing/2014/main" id="{1F87DE2C-34A0-459F-96DF-A9458E0C2A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944708" y="1599363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sp>
              <p:nvSpPr>
                <p:cNvPr id="454" name="TextBox 453">
                  <a:extLst>
                    <a:ext uri="{FF2B5EF4-FFF2-40B4-BE49-F238E27FC236}">
                      <a16:creationId xmlns:a16="http://schemas.microsoft.com/office/drawing/2014/main" id="{5993FF3C-AE7B-462B-9682-568A2615A2EB}"/>
                    </a:ext>
                  </a:extLst>
                </p:cNvPr>
                <p:cNvSpPr txBox="1"/>
                <p:nvPr/>
              </p:nvSpPr>
              <p:spPr>
                <a:xfrm>
                  <a:off x="8477475" y="3730525"/>
                  <a:ext cx="38343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onsolas" panose="020B0609020204030204" pitchFamily="49" charset="0"/>
                      <a:ea typeface="MS PGothic" pitchFamily="34" charset="-128"/>
                    </a:rPr>
                    <a:t>A1</a:t>
                  </a:r>
                </a:p>
              </p:txBody>
            </p:sp>
            <p:sp>
              <p:nvSpPr>
                <p:cNvPr id="455" name="TextBox 454">
                  <a:extLst>
                    <a:ext uri="{FF2B5EF4-FFF2-40B4-BE49-F238E27FC236}">
                      <a16:creationId xmlns:a16="http://schemas.microsoft.com/office/drawing/2014/main" id="{ACC849AC-825A-4484-99DF-068F2EC034F6}"/>
                    </a:ext>
                  </a:extLst>
                </p:cNvPr>
                <p:cNvSpPr txBox="1"/>
                <p:nvPr/>
              </p:nvSpPr>
              <p:spPr>
                <a:xfrm>
                  <a:off x="8450608" y="4445014"/>
                  <a:ext cx="38343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onsolas" panose="020B0609020204030204" pitchFamily="49" charset="0"/>
                      <a:ea typeface="MS PGothic" pitchFamily="34" charset="-128"/>
                    </a:rPr>
                    <a:t>A2</a:t>
                  </a:r>
                </a:p>
              </p:txBody>
            </p:sp>
            <p:cxnSp>
              <p:nvCxnSpPr>
                <p:cNvPr id="456" name="Straight Connector 455">
                  <a:extLst>
                    <a:ext uri="{FF2B5EF4-FFF2-40B4-BE49-F238E27FC236}">
                      <a16:creationId xmlns:a16="http://schemas.microsoft.com/office/drawing/2014/main" id="{07CDB266-6174-4F1C-BDED-7C073E04A6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59626" y="5171778"/>
                  <a:ext cx="36576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7" name="Straight Connector 456">
                  <a:extLst>
                    <a:ext uri="{FF2B5EF4-FFF2-40B4-BE49-F238E27FC236}">
                      <a16:creationId xmlns:a16="http://schemas.microsoft.com/office/drawing/2014/main" id="{183AB59F-A74C-4F0E-94EA-BFBE52102577}"/>
                    </a:ext>
                  </a:extLst>
                </p:cNvPr>
                <p:cNvCxnSpPr/>
                <p:nvPr/>
              </p:nvCxnSpPr>
              <p:spPr>
                <a:xfrm>
                  <a:off x="9154863" y="4816282"/>
                  <a:ext cx="0" cy="36576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8" name="Straight Connector 457">
                  <a:extLst>
                    <a:ext uri="{FF2B5EF4-FFF2-40B4-BE49-F238E27FC236}">
                      <a16:creationId xmlns:a16="http://schemas.microsoft.com/office/drawing/2014/main" id="{617C5C72-211B-4511-9C5F-5CE0FD7E3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09054" y="5274750"/>
                  <a:ext cx="27432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9" name="Straight Connector 458">
                  <a:extLst>
                    <a:ext uri="{FF2B5EF4-FFF2-40B4-BE49-F238E27FC236}">
                      <a16:creationId xmlns:a16="http://schemas.microsoft.com/office/drawing/2014/main" id="{AF068F3F-34B8-4CD6-B35A-EE94AEF1BE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74955" y="5377722"/>
                  <a:ext cx="18288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414" name="Group 413">
                <a:extLst>
                  <a:ext uri="{FF2B5EF4-FFF2-40B4-BE49-F238E27FC236}">
                    <a16:creationId xmlns:a16="http://schemas.microsoft.com/office/drawing/2014/main" id="{452A7806-24A4-4EDA-8D6C-541F3B02D15B}"/>
                  </a:ext>
                </a:extLst>
              </p:cNvPr>
              <p:cNvGrpSpPr/>
              <p:nvPr/>
            </p:nvGrpSpPr>
            <p:grpSpPr>
              <a:xfrm>
                <a:off x="1934700" y="1470303"/>
                <a:ext cx="874778" cy="1829208"/>
                <a:chOff x="8450608" y="3548514"/>
                <a:chExt cx="874778" cy="1829208"/>
              </a:xfrm>
            </p:grpSpPr>
            <p:grpSp>
              <p:nvGrpSpPr>
                <p:cNvPr id="430" name="Group 429">
                  <a:extLst>
                    <a:ext uri="{FF2B5EF4-FFF2-40B4-BE49-F238E27FC236}">
                      <a16:creationId xmlns:a16="http://schemas.microsoft.com/office/drawing/2014/main" id="{3F42116F-9BF3-4BA2-A6D6-10C6CE380149}"/>
                    </a:ext>
                  </a:extLst>
                </p:cNvPr>
                <p:cNvGrpSpPr/>
                <p:nvPr/>
              </p:nvGrpSpPr>
              <p:grpSpPr>
                <a:xfrm>
                  <a:off x="8573733" y="3548514"/>
                  <a:ext cx="601226" cy="834014"/>
                  <a:chOff x="8944708" y="1165609"/>
                  <a:chExt cx="601226" cy="834014"/>
                </a:xfrm>
              </p:grpSpPr>
              <p:cxnSp>
                <p:nvCxnSpPr>
                  <p:cNvPr id="445" name="Straight Connector 444">
                    <a:extLst>
                      <a:ext uri="{FF2B5EF4-FFF2-40B4-BE49-F238E27FC236}">
                        <a16:creationId xmlns:a16="http://schemas.microsoft.com/office/drawing/2014/main" id="{DAEA00C5-53D9-4AFC-AB69-0A251F925E2A}"/>
                      </a:ext>
                    </a:extLst>
                  </p:cNvPr>
                  <p:cNvCxnSpPr/>
                  <p:nvPr/>
                </p:nvCxnSpPr>
                <p:spPr>
                  <a:xfrm>
                    <a:off x="9545934" y="1165609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46" name="Straight Connector 445">
                    <a:extLst>
                      <a:ext uri="{FF2B5EF4-FFF2-40B4-BE49-F238E27FC236}">
                        <a16:creationId xmlns:a16="http://schemas.microsoft.com/office/drawing/2014/main" id="{03603BE2-D526-4863-A813-A113944124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84677" y="1446963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47" name="Straight Connector 446">
                    <a:extLst>
                      <a:ext uri="{FF2B5EF4-FFF2-40B4-BE49-F238E27FC236}">
                        <a16:creationId xmlns:a16="http://schemas.microsoft.com/office/drawing/2014/main" id="{A4D1D097-C006-4A99-9BD1-28E94985650E}"/>
                      </a:ext>
                    </a:extLst>
                  </p:cNvPr>
                  <p:cNvCxnSpPr/>
                  <p:nvPr/>
                </p:nvCxnSpPr>
                <p:spPr>
                  <a:xfrm>
                    <a:off x="9284677" y="1446963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48" name="Straight Connector 447">
                    <a:extLst>
                      <a:ext uri="{FF2B5EF4-FFF2-40B4-BE49-F238E27FC236}">
                        <a16:creationId xmlns:a16="http://schemas.microsoft.com/office/drawing/2014/main" id="{086DACB1-7748-4D0A-88CF-6D2E49EE1A0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84677" y="1728317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49" name="Straight Connector 448">
                    <a:extLst>
                      <a:ext uri="{FF2B5EF4-FFF2-40B4-BE49-F238E27FC236}">
                        <a16:creationId xmlns:a16="http://schemas.microsoft.com/office/drawing/2014/main" id="{6BC84F52-FE74-4B12-ACBC-7E2D6A7D34D8}"/>
                      </a:ext>
                    </a:extLst>
                  </p:cNvPr>
                  <p:cNvCxnSpPr/>
                  <p:nvPr/>
                </p:nvCxnSpPr>
                <p:spPr>
                  <a:xfrm>
                    <a:off x="9535886" y="1718269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50" name="Straight Connector 449">
                    <a:extLst>
                      <a:ext uri="{FF2B5EF4-FFF2-40B4-BE49-F238E27FC236}">
                        <a16:creationId xmlns:a16="http://schemas.microsoft.com/office/drawing/2014/main" id="{8FB1C077-D9E6-4D6A-9CB3-420DE99B7F7D}"/>
                      </a:ext>
                    </a:extLst>
                  </p:cNvPr>
                  <p:cNvCxnSpPr/>
                  <p:nvPr/>
                </p:nvCxnSpPr>
                <p:spPr>
                  <a:xfrm>
                    <a:off x="9205965" y="1457011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51" name="Straight Connector 450">
                    <a:extLst>
                      <a:ext uri="{FF2B5EF4-FFF2-40B4-BE49-F238E27FC236}">
                        <a16:creationId xmlns:a16="http://schemas.microsoft.com/office/drawing/2014/main" id="{8221D77A-A4FB-4461-8E01-4F5F423C02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944708" y="1599363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grpSp>
              <p:nvGrpSpPr>
                <p:cNvPr id="431" name="Group 430">
                  <a:extLst>
                    <a:ext uri="{FF2B5EF4-FFF2-40B4-BE49-F238E27FC236}">
                      <a16:creationId xmlns:a16="http://schemas.microsoft.com/office/drawing/2014/main" id="{42F755FB-C0F2-40A4-BCDE-FB83683E1F0C}"/>
                    </a:ext>
                  </a:extLst>
                </p:cNvPr>
                <p:cNvGrpSpPr/>
                <p:nvPr/>
              </p:nvGrpSpPr>
              <p:grpSpPr>
                <a:xfrm>
                  <a:off x="8563685" y="4263622"/>
                  <a:ext cx="601226" cy="834014"/>
                  <a:chOff x="8944708" y="1165609"/>
                  <a:chExt cx="601226" cy="834014"/>
                </a:xfrm>
              </p:grpSpPr>
              <p:cxnSp>
                <p:nvCxnSpPr>
                  <p:cNvPr id="438" name="Straight Connector 437">
                    <a:extLst>
                      <a:ext uri="{FF2B5EF4-FFF2-40B4-BE49-F238E27FC236}">
                        <a16:creationId xmlns:a16="http://schemas.microsoft.com/office/drawing/2014/main" id="{9E08A835-D6C2-4A60-ACED-FCF1CCD89F5D}"/>
                      </a:ext>
                    </a:extLst>
                  </p:cNvPr>
                  <p:cNvCxnSpPr/>
                  <p:nvPr/>
                </p:nvCxnSpPr>
                <p:spPr>
                  <a:xfrm>
                    <a:off x="9545934" y="1165609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39" name="Straight Connector 438">
                    <a:extLst>
                      <a:ext uri="{FF2B5EF4-FFF2-40B4-BE49-F238E27FC236}">
                        <a16:creationId xmlns:a16="http://schemas.microsoft.com/office/drawing/2014/main" id="{E3DACFA7-39CA-4504-BE96-F146E116479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84677" y="1446963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40" name="Straight Connector 439">
                    <a:extLst>
                      <a:ext uri="{FF2B5EF4-FFF2-40B4-BE49-F238E27FC236}">
                        <a16:creationId xmlns:a16="http://schemas.microsoft.com/office/drawing/2014/main" id="{599BE5DF-4568-4030-A59F-54819EAD0B59}"/>
                      </a:ext>
                    </a:extLst>
                  </p:cNvPr>
                  <p:cNvCxnSpPr/>
                  <p:nvPr/>
                </p:nvCxnSpPr>
                <p:spPr>
                  <a:xfrm>
                    <a:off x="9284677" y="1446963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41" name="Straight Connector 440">
                    <a:extLst>
                      <a:ext uri="{FF2B5EF4-FFF2-40B4-BE49-F238E27FC236}">
                        <a16:creationId xmlns:a16="http://schemas.microsoft.com/office/drawing/2014/main" id="{CBB64580-787B-4A42-A507-1DBE5DD9B38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284677" y="1728317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42" name="Straight Connector 441">
                    <a:extLst>
                      <a:ext uri="{FF2B5EF4-FFF2-40B4-BE49-F238E27FC236}">
                        <a16:creationId xmlns:a16="http://schemas.microsoft.com/office/drawing/2014/main" id="{322FFBA6-D34F-415F-A929-5AD68C6C5AE4}"/>
                      </a:ext>
                    </a:extLst>
                  </p:cNvPr>
                  <p:cNvCxnSpPr/>
                  <p:nvPr/>
                </p:nvCxnSpPr>
                <p:spPr>
                  <a:xfrm>
                    <a:off x="9535886" y="1718269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43" name="Straight Connector 442">
                    <a:extLst>
                      <a:ext uri="{FF2B5EF4-FFF2-40B4-BE49-F238E27FC236}">
                        <a16:creationId xmlns:a16="http://schemas.microsoft.com/office/drawing/2014/main" id="{4A72769B-F03A-4070-AE8C-BC3A93F917F7}"/>
                      </a:ext>
                    </a:extLst>
                  </p:cNvPr>
                  <p:cNvCxnSpPr/>
                  <p:nvPr/>
                </p:nvCxnSpPr>
                <p:spPr>
                  <a:xfrm>
                    <a:off x="9205965" y="1457011"/>
                    <a:ext cx="0" cy="281354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444" name="Straight Connector 443">
                    <a:extLst>
                      <a:ext uri="{FF2B5EF4-FFF2-40B4-BE49-F238E27FC236}">
                        <a16:creationId xmlns:a16="http://schemas.microsoft.com/office/drawing/2014/main" id="{465A4299-6049-4EFC-8318-B26CFC8472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944708" y="1599363"/>
                    <a:ext cx="261257" cy="0"/>
                  </a:xfrm>
                  <a:prstGeom prst="line">
                    <a:avLst/>
                  </a:prstGeom>
                  <a:noFill/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sp>
              <p:nvSpPr>
                <p:cNvPr id="432" name="TextBox 431">
                  <a:extLst>
                    <a:ext uri="{FF2B5EF4-FFF2-40B4-BE49-F238E27FC236}">
                      <a16:creationId xmlns:a16="http://schemas.microsoft.com/office/drawing/2014/main" id="{A83DF360-FA5C-4A5E-A6C4-14FC8B07A0F9}"/>
                    </a:ext>
                  </a:extLst>
                </p:cNvPr>
                <p:cNvSpPr txBox="1"/>
                <p:nvPr/>
              </p:nvSpPr>
              <p:spPr>
                <a:xfrm>
                  <a:off x="8477475" y="3730525"/>
                  <a:ext cx="38343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onsolas" panose="020B0609020204030204" pitchFamily="49" charset="0"/>
                      <a:ea typeface="MS PGothic" pitchFamily="34" charset="-128"/>
                    </a:rPr>
                    <a:t>B1</a:t>
                  </a:r>
                </a:p>
              </p:txBody>
            </p:sp>
            <p:sp>
              <p:nvSpPr>
                <p:cNvPr id="433" name="TextBox 432">
                  <a:extLst>
                    <a:ext uri="{FF2B5EF4-FFF2-40B4-BE49-F238E27FC236}">
                      <a16:creationId xmlns:a16="http://schemas.microsoft.com/office/drawing/2014/main" id="{EF929205-1CC4-4806-BBDE-218C12B577B1}"/>
                    </a:ext>
                  </a:extLst>
                </p:cNvPr>
                <p:cNvSpPr txBox="1"/>
                <p:nvPr/>
              </p:nvSpPr>
              <p:spPr>
                <a:xfrm>
                  <a:off x="8450608" y="4445014"/>
                  <a:ext cx="383438" cy="30777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onsolas" panose="020B0609020204030204" pitchFamily="49" charset="0"/>
                      <a:ea typeface="MS PGothic" pitchFamily="34" charset="-128"/>
                    </a:rPr>
                    <a:t>B2</a:t>
                  </a:r>
                </a:p>
              </p:txBody>
            </p:sp>
            <p:cxnSp>
              <p:nvCxnSpPr>
                <p:cNvPr id="434" name="Straight Connector 433">
                  <a:extLst>
                    <a:ext uri="{FF2B5EF4-FFF2-40B4-BE49-F238E27FC236}">
                      <a16:creationId xmlns:a16="http://schemas.microsoft.com/office/drawing/2014/main" id="{0BD7C3F8-8BA9-42E0-8E45-0371D1A90E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59626" y="5171778"/>
                  <a:ext cx="36576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5" name="Straight Connector 434">
                  <a:extLst>
                    <a:ext uri="{FF2B5EF4-FFF2-40B4-BE49-F238E27FC236}">
                      <a16:creationId xmlns:a16="http://schemas.microsoft.com/office/drawing/2014/main" id="{A6B6A99E-AFB7-413B-83BF-A64150748762}"/>
                    </a:ext>
                  </a:extLst>
                </p:cNvPr>
                <p:cNvCxnSpPr/>
                <p:nvPr/>
              </p:nvCxnSpPr>
              <p:spPr>
                <a:xfrm>
                  <a:off x="9154863" y="4816282"/>
                  <a:ext cx="0" cy="36576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6" name="Straight Connector 435">
                  <a:extLst>
                    <a:ext uri="{FF2B5EF4-FFF2-40B4-BE49-F238E27FC236}">
                      <a16:creationId xmlns:a16="http://schemas.microsoft.com/office/drawing/2014/main" id="{8F75DA2A-D300-439C-91E0-8895FE744E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09054" y="5274750"/>
                  <a:ext cx="27432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7" name="Straight Connector 436">
                  <a:extLst>
                    <a:ext uri="{FF2B5EF4-FFF2-40B4-BE49-F238E27FC236}">
                      <a16:creationId xmlns:a16="http://schemas.microsoft.com/office/drawing/2014/main" id="{03A5AFD9-53CC-4925-84B2-80C74BA739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074955" y="5377722"/>
                  <a:ext cx="18288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</p:grpSp>
          <p:cxnSp>
            <p:nvCxnSpPr>
              <p:cNvPr id="415" name="Straight Connector 414">
                <a:extLst>
                  <a:ext uri="{FF2B5EF4-FFF2-40B4-BE49-F238E27FC236}">
                    <a16:creationId xmlns:a16="http://schemas.microsoft.com/office/drawing/2014/main" id="{9AE7F77A-247C-4AD7-9CB4-E591FC5A26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22288" y="2389245"/>
                <a:ext cx="0" cy="36576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6" name="Straight Connector 415">
                <a:extLst>
                  <a:ext uri="{FF2B5EF4-FFF2-40B4-BE49-F238E27FC236}">
                    <a16:creationId xmlns:a16="http://schemas.microsoft.com/office/drawing/2014/main" id="{53DED2C9-E542-45CC-8EC5-2048C9F00002}"/>
                  </a:ext>
                </a:extLst>
              </p:cNvPr>
              <p:cNvCxnSpPr/>
              <p:nvPr/>
            </p:nvCxnSpPr>
            <p:spPr>
              <a:xfrm rot="10800000">
                <a:off x="3432336" y="1461695"/>
                <a:ext cx="0" cy="64008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417" name="Group 416">
                <a:extLst>
                  <a:ext uri="{FF2B5EF4-FFF2-40B4-BE49-F238E27FC236}">
                    <a16:creationId xmlns:a16="http://schemas.microsoft.com/office/drawing/2014/main" id="{B144CFE8-5F53-4AC3-AF7B-C48592B4A37C}"/>
                  </a:ext>
                </a:extLst>
              </p:cNvPr>
              <p:cNvGrpSpPr/>
              <p:nvPr/>
            </p:nvGrpSpPr>
            <p:grpSpPr>
              <a:xfrm rot="10800000">
                <a:off x="2903327" y="2106156"/>
                <a:ext cx="534722" cy="291402"/>
                <a:chOff x="8237622" y="917135"/>
                <a:chExt cx="534722" cy="291402"/>
              </a:xfrm>
            </p:grpSpPr>
            <p:cxnSp>
              <p:nvCxnSpPr>
                <p:cNvPr id="425" name="Straight Connector 424">
                  <a:extLst>
                    <a:ext uri="{FF2B5EF4-FFF2-40B4-BE49-F238E27FC236}">
                      <a16:creationId xmlns:a16="http://schemas.microsoft.com/office/drawing/2014/main" id="{F111DA1E-CA92-4EEB-BBD8-6F915EE984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8237622" y="1208537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6" name="Straight Connector 425">
                  <a:extLst>
                    <a:ext uri="{FF2B5EF4-FFF2-40B4-BE49-F238E27FC236}">
                      <a16:creationId xmlns:a16="http://schemas.microsoft.com/office/drawing/2014/main" id="{C0B35806-3C37-4741-85F3-60982536FADC}"/>
                    </a:ext>
                  </a:extLst>
                </p:cNvPr>
                <p:cNvCxnSpPr/>
                <p:nvPr/>
              </p:nvCxnSpPr>
              <p:spPr>
                <a:xfrm rot="10800000">
                  <a:off x="8498879" y="927183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7" name="Straight Connector 426">
                  <a:extLst>
                    <a:ext uri="{FF2B5EF4-FFF2-40B4-BE49-F238E27FC236}">
                      <a16:creationId xmlns:a16="http://schemas.microsoft.com/office/drawing/2014/main" id="{096781F5-87E5-4C5F-8D0F-61B30197F9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8237622" y="92718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8" name="Straight Connector 427">
                  <a:extLst>
                    <a:ext uri="{FF2B5EF4-FFF2-40B4-BE49-F238E27FC236}">
                      <a16:creationId xmlns:a16="http://schemas.microsoft.com/office/drawing/2014/main" id="{06EE0F5E-8F56-4E45-86C5-58758F40944D}"/>
                    </a:ext>
                  </a:extLst>
                </p:cNvPr>
                <p:cNvCxnSpPr/>
                <p:nvPr/>
              </p:nvCxnSpPr>
              <p:spPr>
                <a:xfrm rot="10800000">
                  <a:off x="8577591" y="917135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9" name="Straight Connector 428">
                  <a:extLst>
                    <a:ext uri="{FF2B5EF4-FFF2-40B4-BE49-F238E27FC236}">
                      <a16:creationId xmlns:a16="http://schemas.microsoft.com/office/drawing/2014/main" id="{2A1224DE-8BF8-472E-B66C-01841C0E33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H="1">
                  <a:off x="8589464" y="1056137"/>
                  <a:ext cx="182880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</p:grpSp>
          <p:cxnSp>
            <p:nvCxnSpPr>
              <p:cNvPr id="418" name="Straight Connector 417">
                <a:extLst>
                  <a:ext uri="{FF2B5EF4-FFF2-40B4-BE49-F238E27FC236}">
                    <a16:creationId xmlns:a16="http://schemas.microsoft.com/office/drawing/2014/main" id="{00653BF6-6D08-443A-ACF2-821233C876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27051" y="3085411"/>
                <a:ext cx="36576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9" name="Straight Connector 418">
                <a:extLst>
                  <a:ext uri="{FF2B5EF4-FFF2-40B4-BE49-F238E27FC236}">
                    <a16:creationId xmlns:a16="http://schemas.microsoft.com/office/drawing/2014/main" id="{C8C1E2B4-33EB-4431-B17B-C83A2BFE3421}"/>
                  </a:ext>
                </a:extLst>
              </p:cNvPr>
              <p:cNvCxnSpPr/>
              <p:nvPr/>
            </p:nvCxnSpPr>
            <p:spPr>
              <a:xfrm>
                <a:off x="3422288" y="2729915"/>
                <a:ext cx="0" cy="36576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7AA28311-D92D-4F3F-ADF1-0FE0B6BB0A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76479" y="3188383"/>
                <a:ext cx="27432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00E30053-0811-4D9D-BE7A-CB1FBD1DC2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42380" y="3291355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1CD7385B-7D6E-44A1-9A06-A37A5C0ED7E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72149" y="1462147"/>
                <a:ext cx="2103120" cy="0"/>
              </a:xfrm>
              <a:prstGeom prst="line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3" name="TextBox 422">
                <a:extLst>
                  <a:ext uri="{FF2B5EF4-FFF2-40B4-BE49-F238E27FC236}">
                    <a16:creationId xmlns:a16="http://schemas.microsoft.com/office/drawing/2014/main" id="{04B12320-23CB-45F7-AD7D-CA88CC0F3BAC}"/>
                  </a:ext>
                </a:extLst>
              </p:cNvPr>
              <p:cNvSpPr txBox="1"/>
              <p:nvPr/>
            </p:nvSpPr>
            <p:spPr>
              <a:xfrm>
                <a:off x="2867193" y="2009908"/>
                <a:ext cx="2840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MS PGothic" pitchFamily="34" charset="-128"/>
                  </a:rPr>
                  <a:t>C</a:t>
                </a:r>
              </a:p>
            </p:txBody>
          </p:sp>
          <p:sp>
            <p:nvSpPr>
              <p:cNvPr id="424" name="TextBox 423">
                <a:extLst>
                  <a:ext uri="{FF2B5EF4-FFF2-40B4-BE49-F238E27FC236}">
                    <a16:creationId xmlns:a16="http://schemas.microsoft.com/office/drawing/2014/main" id="{00CCE88F-F693-4126-B1DD-798F8F9A9C22}"/>
                  </a:ext>
                </a:extLst>
              </p:cNvPr>
              <p:cNvSpPr txBox="1"/>
              <p:nvPr/>
            </p:nvSpPr>
            <p:spPr>
              <a:xfrm>
                <a:off x="3527237" y="1198741"/>
                <a:ext cx="3834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MS PGothic" pitchFamily="34" charset="-128"/>
                  </a:rPr>
                  <a:t>ZN</a:t>
                </a:r>
              </a:p>
            </p:txBody>
          </p:sp>
        </p:grpSp>
        <p:pic>
          <p:nvPicPr>
            <p:cNvPr id="408" name="Picture 407">
              <a:extLst>
                <a:ext uri="{FF2B5EF4-FFF2-40B4-BE49-F238E27FC236}">
                  <a16:creationId xmlns:a16="http://schemas.microsoft.com/office/drawing/2014/main" id="{BDDAE83C-E823-45D5-936F-2A674F20D4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87205" y="1679365"/>
              <a:ext cx="331528" cy="275423"/>
            </a:xfrm>
            <a:prstGeom prst="rect">
              <a:avLst/>
            </a:prstGeom>
          </p:spPr>
        </p:pic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C879CE27-2509-404F-81BB-BAC5AC5E86E3}"/>
                </a:ext>
              </a:extLst>
            </p:cNvPr>
            <p:cNvSpPr txBox="1"/>
            <p:nvPr/>
          </p:nvSpPr>
          <p:spPr>
            <a:xfrm>
              <a:off x="8322806" y="871891"/>
              <a:ext cx="354584" cy="424732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txBody>
            <a:bodyPr wrap="none" rtlCol="0" anchor="ctr">
              <a:spAutoFit/>
            </a:bodyPr>
            <a:lstStyle/>
            <a:p>
              <a:pPr marL="0" marR="0" lvl="0" indent="0" algn="ctr" defTabSz="4572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+mn-cs"/>
                </a:rPr>
                <a:t>x</a:t>
              </a:r>
            </a:p>
          </p:txBody>
        </p:sp>
        <p:sp>
          <p:nvSpPr>
            <p:cNvPr id="410" name="TextBox 409">
              <a:extLst>
                <a:ext uri="{FF2B5EF4-FFF2-40B4-BE49-F238E27FC236}">
                  <a16:creationId xmlns:a16="http://schemas.microsoft.com/office/drawing/2014/main" id="{0CCC8734-967E-4297-B45B-DCF083B363F8}"/>
                </a:ext>
              </a:extLst>
            </p:cNvPr>
            <p:cNvSpPr txBox="1"/>
            <p:nvPr/>
          </p:nvSpPr>
          <p:spPr>
            <a:xfrm>
              <a:off x="9089010" y="1232515"/>
              <a:ext cx="354584" cy="424732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</p:spPr>
          <p:txBody>
            <a:bodyPr wrap="none" rtlCol="0" anchor="ctr">
              <a:spAutoFit/>
            </a:bodyPr>
            <a:lstStyle/>
            <a:p>
              <a:pPr marL="0" marR="0" lvl="0" indent="0" algn="ctr" defTabSz="45720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+mn-cs"/>
                </a:rPr>
                <a:t>x</a:t>
              </a:r>
            </a:p>
          </p:txBody>
        </p:sp>
        <p:pic>
          <p:nvPicPr>
            <p:cNvPr id="411" name="Picture 410">
              <a:extLst>
                <a:ext uri="{FF2B5EF4-FFF2-40B4-BE49-F238E27FC236}">
                  <a16:creationId xmlns:a16="http://schemas.microsoft.com/office/drawing/2014/main" id="{874430C2-C9AC-48CE-AEEA-1EFA566E6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378535" y="1673573"/>
              <a:ext cx="331528" cy="275423"/>
            </a:xfrm>
            <a:prstGeom prst="rect">
              <a:avLst/>
            </a:prstGeom>
          </p:spPr>
        </p:pic>
        <p:cxnSp>
          <p:nvCxnSpPr>
            <p:cNvPr id="412" name="Straight Arrow Connector 411">
              <a:extLst>
                <a:ext uri="{FF2B5EF4-FFF2-40B4-BE49-F238E27FC236}">
                  <a16:creationId xmlns:a16="http://schemas.microsoft.com/office/drawing/2014/main" id="{69172FBD-B553-460E-96A5-8A5B729A1D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19259" y="973672"/>
              <a:ext cx="3552" cy="273977"/>
            </a:xfrm>
            <a:prstGeom prst="straightConnector1">
              <a:avLst/>
            </a:prstGeom>
            <a:noFill/>
            <a:ln w="38100" cap="flat" cmpd="sng" algn="ctr">
              <a:solidFill>
                <a:srgbClr val="76B900"/>
              </a:solidFill>
              <a:prstDash val="solid"/>
              <a:tailEnd type="triangle"/>
            </a:ln>
            <a:effectLst/>
          </p:spPr>
        </p:cxnSp>
      </p:grpSp>
      <p:sp>
        <p:nvSpPr>
          <p:cNvPr id="474" name="TextBox 473">
            <a:extLst>
              <a:ext uri="{FF2B5EF4-FFF2-40B4-BE49-F238E27FC236}">
                <a16:creationId xmlns:a16="http://schemas.microsoft.com/office/drawing/2014/main" id="{247DAC29-33A6-4607-A0CB-B16A596E7B7A}"/>
              </a:ext>
            </a:extLst>
          </p:cNvPr>
          <p:cNvSpPr txBox="1"/>
          <p:nvPr/>
        </p:nvSpPr>
        <p:spPr>
          <a:xfrm>
            <a:off x="22620" y="763000"/>
            <a:ext cx="3501280" cy="41646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Trebuchet MS" panose="020B0603020202020204" pitchFamily="34" charset="0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en-US" dirty="0">
                <a:sym typeface="Wingdings" panose="05000000000000000000" pitchFamily="2" charset="2"/>
              </a:rPr>
              <a:t>Input Pattern Generation + Spice</a:t>
            </a:r>
          </a:p>
        </p:txBody>
      </p:sp>
      <p:pic>
        <p:nvPicPr>
          <p:cNvPr id="525" name="Picture 524">
            <a:extLst>
              <a:ext uri="{FF2B5EF4-FFF2-40B4-BE49-F238E27FC236}">
                <a16:creationId xmlns:a16="http://schemas.microsoft.com/office/drawing/2014/main" id="{6A72B6A3-2B39-49A2-8423-CD3E1BFAF2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3310" y="3247054"/>
            <a:ext cx="2247216" cy="218160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26" name="Picture 525">
            <a:extLst>
              <a:ext uri="{FF2B5EF4-FFF2-40B4-BE49-F238E27FC236}">
                <a16:creationId xmlns:a16="http://schemas.microsoft.com/office/drawing/2014/main" id="{5D67E0C1-1605-4A49-A7D9-2F17AADBBDB6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" t="5053"/>
          <a:stretch/>
        </p:blipFill>
        <p:spPr>
          <a:xfrm>
            <a:off x="5553444" y="743041"/>
            <a:ext cx="5380432" cy="4514216"/>
          </a:xfrm>
          <a:prstGeom prst="rect">
            <a:avLst/>
          </a:prstGeom>
        </p:spPr>
      </p:pic>
      <p:sp>
        <p:nvSpPr>
          <p:cNvPr id="528" name="TextBox 527">
            <a:extLst>
              <a:ext uri="{FF2B5EF4-FFF2-40B4-BE49-F238E27FC236}">
                <a16:creationId xmlns:a16="http://schemas.microsoft.com/office/drawing/2014/main" id="{FCC922D1-DFF0-48C9-B2E3-C6F7A90C5D44}"/>
              </a:ext>
            </a:extLst>
          </p:cNvPr>
          <p:cNvSpPr txBox="1"/>
          <p:nvPr/>
        </p:nvSpPr>
        <p:spPr>
          <a:xfrm>
            <a:off x="35111" y="1239534"/>
            <a:ext cx="4599336" cy="100117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285750" indent="-285750">
              <a:lnSpc>
                <a:spcPct val="90000"/>
              </a:lnSpc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  <a:latin typeface="Trebuchet MS" panose="020B0603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200000"/>
              </a:lnSpc>
            </a:pPr>
            <a:r>
              <a:rPr lang="en-US" sz="1600" dirty="0"/>
              <a:t>Input Pattern Generation :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bg1"/>
                </a:solidFill>
                <a:latin typeface="Trebuchet MS" panose="020B0603020202020204" pitchFamily="34" charset="0"/>
              </a:rPr>
              <a:t>Find SIS patterns </a:t>
            </a:r>
            <a:r>
              <a:rPr lang="en-US" sz="1600" dirty="0">
                <a:solidFill>
                  <a:schemeClr val="bg1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 Derive MIS patterns</a:t>
            </a:r>
          </a:p>
        </p:txBody>
      </p:sp>
      <p:sp>
        <p:nvSpPr>
          <p:cNvPr id="530" name="Rectangle 529">
            <a:extLst>
              <a:ext uri="{FF2B5EF4-FFF2-40B4-BE49-F238E27FC236}">
                <a16:creationId xmlns:a16="http://schemas.microsoft.com/office/drawing/2014/main" id="{6D55299A-DF50-4CA2-A64D-7287962EC97B}"/>
              </a:ext>
            </a:extLst>
          </p:cNvPr>
          <p:cNvSpPr/>
          <p:nvPr/>
        </p:nvSpPr>
        <p:spPr>
          <a:xfrm>
            <a:off x="30532" y="2387698"/>
            <a:ext cx="6192407" cy="416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bg1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Represent logic as directed cyclic graph (DAG)</a:t>
            </a:r>
          </a:p>
        </p:txBody>
      </p:sp>
      <p:sp>
        <p:nvSpPr>
          <p:cNvPr id="531" name="TextBox 530">
            <a:extLst>
              <a:ext uri="{FF2B5EF4-FFF2-40B4-BE49-F238E27FC236}">
                <a16:creationId xmlns:a16="http://schemas.microsoft.com/office/drawing/2014/main" id="{695DCD20-E5A9-4984-852D-66733075D75D}"/>
              </a:ext>
            </a:extLst>
          </p:cNvPr>
          <p:cNvSpPr txBox="1"/>
          <p:nvPr/>
        </p:nvSpPr>
        <p:spPr>
          <a:xfrm>
            <a:off x="3272019" y="5541109"/>
            <a:ext cx="2069797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latin typeface="Trebuchet MS" panose="020B0603020202020204" pitchFamily="34" charset="0"/>
              </a:rPr>
              <a:t>Standard cell logic DAG</a:t>
            </a:r>
          </a:p>
        </p:txBody>
      </p:sp>
      <p:sp>
        <p:nvSpPr>
          <p:cNvPr id="532" name="TextBox 531">
            <a:extLst>
              <a:ext uri="{FF2B5EF4-FFF2-40B4-BE49-F238E27FC236}">
                <a16:creationId xmlns:a16="http://schemas.microsoft.com/office/drawing/2014/main" id="{CEC24F17-986A-4CCA-AFCD-2B96B6E1F7FA}"/>
              </a:ext>
            </a:extLst>
          </p:cNvPr>
          <p:cNvSpPr txBox="1"/>
          <p:nvPr/>
        </p:nvSpPr>
        <p:spPr>
          <a:xfrm>
            <a:off x="235156" y="5856991"/>
            <a:ext cx="3262175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latin typeface="Trebuchet MS" panose="020B0603020202020204" pitchFamily="34" charset="0"/>
              </a:rPr>
              <a:t>AOI221 : ((A1 &amp; A2 ) || (B1 &amp; B2)) &amp; C</a:t>
            </a:r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E6E14B79-D0E6-456E-8325-C0D03229F158}"/>
              </a:ext>
            </a:extLst>
          </p:cNvPr>
          <p:cNvSpPr txBox="1"/>
          <p:nvPr/>
        </p:nvSpPr>
        <p:spPr>
          <a:xfrm>
            <a:off x="224327" y="5435894"/>
            <a:ext cx="2662908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latin typeface="Trebuchet MS" panose="020B0603020202020204" pitchFamily="34" charset="0"/>
              </a:rPr>
              <a:t>Find this SIS pattern using DAG</a:t>
            </a:r>
          </a:p>
        </p:txBody>
      </p:sp>
    </p:spTree>
    <p:extLst>
      <p:ext uri="{BB962C8B-B14F-4D97-AF65-F5344CB8AC3E}">
        <p14:creationId xmlns:p14="http://schemas.microsoft.com/office/powerpoint/2010/main" val="314825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0" animBg="1"/>
      <p:bldP spid="205" grpId="1" animBg="1"/>
      <p:bldP spid="208" grpId="0" animBg="1"/>
      <p:bldP spid="208" grpId="1" animBg="1"/>
      <p:bldP spid="528" grpId="0"/>
      <p:bldP spid="530" grpId="0"/>
      <p:bldP spid="531" grpId="0"/>
      <p:bldP spid="532" grpId="0"/>
      <p:bldP spid="5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5F9D6DC-3990-446E-A92D-89454B0D9BF3}"/>
              </a:ext>
            </a:extLst>
          </p:cNvPr>
          <p:cNvGrpSpPr/>
          <p:nvPr/>
        </p:nvGrpSpPr>
        <p:grpSpPr>
          <a:xfrm>
            <a:off x="4727901" y="2468011"/>
            <a:ext cx="6144348" cy="3546500"/>
            <a:chOff x="1142135" y="3666833"/>
            <a:chExt cx="4840116" cy="266510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0F5FBEF-A2A5-46B3-ADB9-B03749CD2172}"/>
                </a:ext>
              </a:extLst>
            </p:cNvPr>
            <p:cNvGrpSpPr/>
            <p:nvPr/>
          </p:nvGrpSpPr>
          <p:grpSpPr>
            <a:xfrm>
              <a:off x="1142135" y="3666833"/>
              <a:ext cx="4840116" cy="2622490"/>
              <a:chOff x="1142135" y="3666833"/>
              <a:chExt cx="4840116" cy="2622490"/>
            </a:xfrm>
          </p:grpSpPr>
          <p:graphicFrame>
            <p:nvGraphicFramePr>
              <p:cNvPr id="18" name="Chart 17">
                <a:extLst>
                  <a:ext uri="{FF2B5EF4-FFF2-40B4-BE49-F238E27FC236}">
                    <a16:creationId xmlns:a16="http://schemas.microsoft.com/office/drawing/2014/main" id="{8538BEBB-E733-4933-AD32-62622C4A2DF1}"/>
                  </a:ext>
                </a:extLst>
              </p:cNvPr>
              <p:cNvGraphicFramePr>
                <a:graphicFrameLocks/>
              </p:cNvGraphicFramePr>
              <p:nvPr>
                <p:extLst/>
              </p:nvPr>
            </p:nvGraphicFramePr>
            <p:xfrm>
              <a:off x="1142135" y="3666833"/>
              <a:ext cx="4840116" cy="262249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D6267D-737B-4DD9-8610-BAD40FE8C1DC}"/>
                  </a:ext>
                </a:extLst>
              </p:cNvPr>
              <p:cNvSpPr txBox="1"/>
              <p:nvPr/>
            </p:nvSpPr>
            <p:spPr>
              <a:xfrm>
                <a:off x="1357810" y="6033372"/>
                <a:ext cx="417227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100" normalizeH="0" baseline="0" noProof="0" dirty="0">
                    <a:ln>
                      <a:noFill/>
                    </a:ln>
                    <a:solidFill>
                      <a:srgbClr val="70AD47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cLoad=30fF </a:t>
                </a:r>
                <a:r>
                  <a:rPr kumimoji="0" lang="en-US" sz="1000" b="0" i="0" u="none" strike="noStrike" kern="0" cap="none" spc="100" normalizeH="0" baseline="0" noProof="0" dirty="0">
                    <a:ln>
                      <a:noFill/>
                    </a:ln>
                    <a:solidFill>
                      <a:srgbClr val="5B9BD5">
                        <a:lumMod val="40000"/>
                        <a:lumOff val="6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I/P trans=40ps </a:t>
                </a:r>
                <a:r>
                  <a:rPr kumimoji="0" lang="en-US" sz="1000" b="0" i="0" u="none" strike="noStrike" kern="0" cap="none" spc="100" normalizeH="0" baseline="0" noProof="0" dirty="0">
                    <a:ln>
                      <a:noFill/>
                    </a:ln>
                    <a:solidFill>
                      <a:srgbClr val="FFC000">
                        <a:lumMod val="60000"/>
                        <a:lumOff val="4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PVT = FFG_1p15V_105c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AD9B28B-2984-487B-BD82-4880DE01B8E3}"/>
                  </a:ext>
                </a:extLst>
              </p:cNvPr>
              <p:cNvSpPr txBox="1"/>
              <p:nvPr/>
            </p:nvSpPr>
            <p:spPr>
              <a:xfrm rot="16200000">
                <a:off x="577629" y="4756886"/>
                <a:ext cx="1829668" cy="2693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050" spc="120">
                    <a:solidFill>
                      <a:schemeClr val="accent6">
                        <a:lumMod val="40000"/>
                        <a:lumOff val="60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50" b="0" i="0" u="none" strike="noStrike" kern="0" cap="none" spc="12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</a:rPr>
                  <a:t>% change in cell delay</a:t>
                </a:r>
              </a:p>
            </p:txBody>
          </p: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86A32F0-6930-44CA-93A4-2340D8D28299}"/>
                </a:ext>
              </a:extLst>
            </p:cNvPr>
            <p:cNvCxnSpPr>
              <a:cxnSpLocks/>
            </p:cNvCxnSpPr>
            <p:nvPr/>
          </p:nvCxnSpPr>
          <p:spPr>
            <a:xfrm>
              <a:off x="5036359" y="4269773"/>
              <a:ext cx="0" cy="2062169"/>
            </a:xfrm>
            <a:prstGeom prst="straightConnector1">
              <a:avLst/>
            </a:prstGeom>
            <a:noFill/>
            <a:ln w="6350" cap="flat" cmpd="sng" algn="ctr">
              <a:solidFill>
                <a:srgbClr val="00B0F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5" name="TextBox 1">
              <a:extLst>
                <a:ext uri="{FF2B5EF4-FFF2-40B4-BE49-F238E27FC236}">
                  <a16:creationId xmlns:a16="http://schemas.microsoft.com/office/drawing/2014/main" id="{E41AC9DA-A01E-48B1-8ED9-0ABE68895D2C}"/>
                </a:ext>
              </a:extLst>
            </p:cNvPr>
            <p:cNvSpPr txBox="1"/>
            <p:nvPr/>
          </p:nvSpPr>
          <p:spPr>
            <a:xfrm>
              <a:off x="1797549" y="3681420"/>
              <a:ext cx="1819245" cy="295283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10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MIS speed-up for AOI221 fall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11BE468-2AE5-4C66-83B1-1800B13B108A}"/>
                </a:ext>
              </a:extLst>
            </p:cNvPr>
            <p:cNvSpPr txBox="1"/>
            <p:nvPr/>
          </p:nvSpPr>
          <p:spPr>
            <a:xfrm rot="16200000">
              <a:off x="4483114" y="4511800"/>
              <a:ext cx="87844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100" spc="100">
                  <a:solidFill>
                    <a:srgbClr val="FFFF00"/>
                  </a:solid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12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speed up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84F6D8-1E65-4BBD-98EB-F47157C38E6E}"/>
                </a:ext>
              </a:extLst>
            </p:cNvPr>
            <p:cNvSpPr txBox="1"/>
            <p:nvPr/>
          </p:nvSpPr>
          <p:spPr>
            <a:xfrm>
              <a:off x="2416576" y="4203465"/>
              <a:ext cx="17161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12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Calibri" panose="020F0502020204030204"/>
                  <a:ea typeface="+mn-ea"/>
                </a:rPr>
                <a:t>Input waveform skew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4C41B1-626E-4F0C-B310-1B6093C222D9}"/>
              </a:ext>
            </a:extLst>
          </p:cNvPr>
          <p:cNvSpPr txBox="1"/>
          <p:nvPr/>
        </p:nvSpPr>
        <p:spPr>
          <a:xfrm>
            <a:off x="316194" y="316194"/>
            <a:ext cx="1597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  <a:latin typeface="Trebuchet MS" panose="020B0603020202020204" pitchFamily="34" charset="0"/>
                <a:ea typeface="+mn-ea"/>
              </a:rPr>
              <a:t>Results 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AF1D299E-BEFC-45E7-AE1A-95C76A30922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747436" y="547162"/>
          <a:ext cx="6022205" cy="1773555"/>
        </p:xfrm>
        <a:graphic>
          <a:graphicData uri="http://schemas.openxmlformats.org/drawingml/2006/table">
            <a:tbl>
              <a:tblPr/>
              <a:tblGrid>
                <a:gridCol w="691132">
                  <a:extLst>
                    <a:ext uri="{9D8B030D-6E8A-4147-A177-3AD203B41FA5}">
                      <a16:colId xmlns:a16="http://schemas.microsoft.com/office/drawing/2014/main" val="2230300435"/>
                    </a:ext>
                  </a:extLst>
                </a:gridCol>
                <a:gridCol w="849515">
                  <a:extLst>
                    <a:ext uri="{9D8B030D-6E8A-4147-A177-3AD203B41FA5}">
                      <a16:colId xmlns:a16="http://schemas.microsoft.com/office/drawing/2014/main" val="1313612047"/>
                    </a:ext>
                  </a:extLst>
                </a:gridCol>
                <a:gridCol w="1025898">
                  <a:extLst>
                    <a:ext uri="{9D8B030D-6E8A-4147-A177-3AD203B41FA5}">
                      <a16:colId xmlns:a16="http://schemas.microsoft.com/office/drawing/2014/main" val="3214116855"/>
                    </a:ext>
                  </a:extLst>
                </a:gridCol>
                <a:gridCol w="691132">
                  <a:extLst>
                    <a:ext uri="{9D8B030D-6E8A-4147-A177-3AD203B41FA5}">
                      <a16:colId xmlns:a16="http://schemas.microsoft.com/office/drawing/2014/main" val="3449419831"/>
                    </a:ext>
                  </a:extLst>
                </a:gridCol>
                <a:gridCol w="691132">
                  <a:extLst>
                    <a:ext uri="{9D8B030D-6E8A-4147-A177-3AD203B41FA5}">
                      <a16:colId xmlns:a16="http://schemas.microsoft.com/office/drawing/2014/main" val="147729834"/>
                    </a:ext>
                  </a:extLst>
                </a:gridCol>
                <a:gridCol w="691132">
                  <a:extLst>
                    <a:ext uri="{9D8B030D-6E8A-4147-A177-3AD203B41FA5}">
                      <a16:colId xmlns:a16="http://schemas.microsoft.com/office/drawing/2014/main" val="1500074500"/>
                    </a:ext>
                  </a:extLst>
                </a:gridCol>
                <a:gridCol w="691132">
                  <a:extLst>
                    <a:ext uri="{9D8B030D-6E8A-4147-A177-3AD203B41FA5}">
                      <a16:colId xmlns:a16="http://schemas.microsoft.com/office/drawing/2014/main" val="328348218"/>
                    </a:ext>
                  </a:extLst>
                </a:gridCol>
                <a:gridCol w="691132">
                  <a:extLst>
                    <a:ext uri="{9D8B030D-6E8A-4147-A177-3AD203B41FA5}">
                      <a16:colId xmlns:a16="http://schemas.microsoft.com/office/drawing/2014/main" val="3476058288"/>
                    </a:ext>
                  </a:extLst>
                </a:gridCol>
              </a:tblGrid>
              <a:tr h="4035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Pattern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Related Pin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 Impacting Pin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845133"/>
                  </a:ext>
                </a:extLst>
              </a:tr>
              <a:tr h="206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53446"/>
                  </a:ext>
                </a:extLst>
              </a:tr>
              <a:tr h="206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7241973"/>
                  </a:ext>
                </a:extLst>
              </a:tr>
              <a:tr h="206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B1 &amp;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617188"/>
                  </a:ext>
                </a:extLst>
              </a:tr>
              <a:tr h="206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957464"/>
                  </a:ext>
                </a:extLst>
              </a:tr>
              <a:tr h="206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2041046"/>
                  </a:ext>
                </a:extLst>
              </a:tr>
              <a:tr h="2061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 &amp; 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216181"/>
                  </a:ext>
                </a:extLst>
              </a:tr>
            </a:tbl>
          </a:graphicData>
        </a:graphic>
      </p:graphicFrame>
      <p:grpSp>
        <p:nvGrpSpPr>
          <p:cNvPr id="31" name="Group 30">
            <a:extLst>
              <a:ext uri="{FF2B5EF4-FFF2-40B4-BE49-F238E27FC236}">
                <a16:creationId xmlns:a16="http://schemas.microsoft.com/office/drawing/2014/main" id="{D77E1477-3214-4283-82E9-50FA78AB53D3}"/>
              </a:ext>
            </a:extLst>
          </p:cNvPr>
          <p:cNvGrpSpPr/>
          <p:nvPr/>
        </p:nvGrpSpPr>
        <p:grpSpPr>
          <a:xfrm>
            <a:off x="684271" y="3161871"/>
            <a:ext cx="2839271" cy="2128349"/>
            <a:chOff x="1067893" y="1198741"/>
            <a:chExt cx="2842782" cy="210077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27687C6-E38F-4B28-B2F9-DD33D97C792B}"/>
                </a:ext>
              </a:extLst>
            </p:cNvPr>
            <p:cNvGrpSpPr/>
            <p:nvPr/>
          </p:nvGrpSpPr>
          <p:grpSpPr>
            <a:xfrm>
              <a:off x="1067893" y="1462147"/>
              <a:ext cx="874778" cy="1829208"/>
              <a:chOff x="8450608" y="3548514"/>
              <a:chExt cx="874778" cy="1829208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0EDC301D-58BB-4C4E-BAAE-3CB53401EA46}"/>
                  </a:ext>
                </a:extLst>
              </p:cNvPr>
              <p:cNvGrpSpPr/>
              <p:nvPr/>
            </p:nvGrpSpPr>
            <p:grpSpPr>
              <a:xfrm>
                <a:off x="8573733" y="3548514"/>
                <a:ext cx="601226" cy="834014"/>
                <a:chOff x="8944708" y="1165609"/>
                <a:chExt cx="601226" cy="834014"/>
              </a:xfrm>
            </p:grpSpPr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31608107-9CD7-4086-97AF-FFF70CB1C106}"/>
                    </a:ext>
                  </a:extLst>
                </p:cNvPr>
                <p:cNvCxnSpPr/>
                <p:nvPr/>
              </p:nvCxnSpPr>
              <p:spPr>
                <a:xfrm>
                  <a:off x="9545934" y="116560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B96A3ACD-0CC0-464C-B872-8D8FBDD8C4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4469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4DBA83A5-F4EE-4FB9-AB58-6E3FA16FB07D}"/>
                    </a:ext>
                  </a:extLst>
                </p:cNvPr>
                <p:cNvCxnSpPr/>
                <p:nvPr/>
              </p:nvCxnSpPr>
              <p:spPr>
                <a:xfrm>
                  <a:off x="9284677" y="1446963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38DBD13B-C802-4755-A4FD-A7B15B5E3B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728317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5" name="Straight Connector 94">
                  <a:extLst>
                    <a:ext uri="{FF2B5EF4-FFF2-40B4-BE49-F238E27FC236}">
                      <a16:creationId xmlns:a16="http://schemas.microsoft.com/office/drawing/2014/main" id="{54898E5E-BD26-4D3D-83F9-E562F41770D3}"/>
                    </a:ext>
                  </a:extLst>
                </p:cNvPr>
                <p:cNvCxnSpPr/>
                <p:nvPr/>
              </p:nvCxnSpPr>
              <p:spPr>
                <a:xfrm>
                  <a:off x="9535886" y="171826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6" name="Straight Connector 95">
                  <a:extLst>
                    <a:ext uri="{FF2B5EF4-FFF2-40B4-BE49-F238E27FC236}">
                      <a16:creationId xmlns:a16="http://schemas.microsoft.com/office/drawing/2014/main" id="{BF2DC7E1-68FC-4593-9DD2-99407CBC97F1}"/>
                    </a:ext>
                  </a:extLst>
                </p:cNvPr>
                <p:cNvCxnSpPr/>
                <p:nvPr/>
              </p:nvCxnSpPr>
              <p:spPr>
                <a:xfrm>
                  <a:off x="9205965" y="1457011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7A168420-8AAF-472E-A473-64EBC90720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44708" y="15993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5C90CA73-36E6-4B0F-962A-44ED763D3144}"/>
                  </a:ext>
                </a:extLst>
              </p:cNvPr>
              <p:cNvGrpSpPr/>
              <p:nvPr/>
            </p:nvGrpSpPr>
            <p:grpSpPr>
              <a:xfrm>
                <a:off x="8563685" y="4263622"/>
                <a:ext cx="601226" cy="834014"/>
                <a:chOff x="8944708" y="1165609"/>
                <a:chExt cx="601226" cy="834014"/>
              </a:xfrm>
            </p:grpSpPr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4DEBFA5B-2453-4BE9-AF45-266B0F8EBCD7}"/>
                    </a:ext>
                  </a:extLst>
                </p:cNvPr>
                <p:cNvCxnSpPr/>
                <p:nvPr/>
              </p:nvCxnSpPr>
              <p:spPr>
                <a:xfrm>
                  <a:off x="9545934" y="116560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E14249A6-F1C4-4C0B-99EC-B031FD6E5C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4469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1C410671-8418-4385-AB0A-FBFABD011055}"/>
                    </a:ext>
                  </a:extLst>
                </p:cNvPr>
                <p:cNvCxnSpPr/>
                <p:nvPr/>
              </p:nvCxnSpPr>
              <p:spPr>
                <a:xfrm>
                  <a:off x="9284677" y="1446963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3D42D1DF-CB9E-43E9-B7A0-15A59CAC4A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728317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E1D2B91F-94B8-42BC-82D9-6CE15761B08D}"/>
                    </a:ext>
                  </a:extLst>
                </p:cNvPr>
                <p:cNvCxnSpPr/>
                <p:nvPr/>
              </p:nvCxnSpPr>
              <p:spPr>
                <a:xfrm>
                  <a:off x="9535886" y="171826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2824E376-5CA8-46E2-8240-DB56E4910A39}"/>
                    </a:ext>
                  </a:extLst>
                </p:cNvPr>
                <p:cNvCxnSpPr/>
                <p:nvPr/>
              </p:nvCxnSpPr>
              <p:spPr>
                <a:xfrm>
                  <a:off x="9205965" y="1457011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E16A05A3-8CDA-4FBC-BB1D-C23BA1565D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44708" y="15993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5C1A8F85-8119-4F7B-BECC-B85380E80E9C}"/>
                  </a:ext>
                </a:extLst>
              </p:cNvPr>
              <p:cNvSpPr txBox="1"/>
              <p:nvPr/>
            </p:nvSpPr>
            <p:spPr>
              <a:xfrm>
                <a:off x="8477475" y="3730525"/>
                <a:ext cx="38343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MS PGothic" pitchFamily="34" charset="-128"/>
                  </a:rPr>
                  <a:t>A1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268000A8-6A0B-4571-8537-3FEF5BCC0321}"/>
                  </a:ext>
                </a:extLst>
              </p:cNvPr>
              <p:cNvSpPr txBox="1"/>
              <p:nvPr/>
            </p:nvSpPr>
            <p:spPr>
              <a:xfrm>
                <a:off x="8450608" y="4445014"/>
                <a:ext cx="38343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MS PGothic" pitchFamily="34" charset="-128"/>
                  </a:rPr>
                  <a:t>A2</a:t>
                </a:r>
              </a:p>
            </p:txBody>
          </p: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1CE0A4E2-D73F-4DAB-A94B-2D53CD0E54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59626" y="5171778"/>
                <a:ext cx="36576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A9071C8D-857C-4D2A-95A8-2E4E07197743}"/>
                  </a:ext>
                </a:extLst>
              </p:cNvPr>
              <p:cNvCxnSpPr/>
              <p:nvPr/>
            </p:nvCxnSpPr>
            <p:spPr>
              <a:xfrm>
                <a:off x="9154863" y="4816282"/>
                <a:ext cx="0" cy="36576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C03CA339-E2A9-46B8-B00F-CDB323BC3E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09054" y="5274750"/>
                <a:ext cx="27432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4753601-D9DB-4354-BB09-818B58FF2D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74955" y="5377722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A71DA1D-DB45-48E2-9C57-4EC40C4E418E}"/>
                </a:ext>
              </a:extLst>
            </p:cNvPr>
            <p:cNvGrpSpPr/>
            <p:nvPr/>
          </p:nvGrpSpPr>
          <p:grpSpPr>
            <a:xfrm>
              <a:off x="1934700" y="1470303"/>
              <a:ext cx="874778" cy="1829208"/>
              <a:chOff x="8450608" y="3548514"/>
              <a:chExt cx="874778" cy="1829208"/>
            </a:xfrm>
          </p:grpSpPr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48F2A667-4227-444D-905A-E39F33179A4D}"/>
                  </a:ext>
                </a:extLst>
              </p:cNvPr>
              <p:cNvGrpSpPr/>
              <p:nvPr/>
            </p:nvGrpSpPr>
            <p:grpSpPr>
              <a:xfrm>
                <a:off x="8573733" y="3548514"/>
                <a:ext cx="601226" cy="834014"/>
                <a:chOff x="8944708" y="1165609"/>
                <a:chExt cx="601226" cy="834014"/>
              </a:xfrm>
            </p:grpSpPr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6088DBED-5271-49F8-B4B4-43BD41F0B3EC}"/>
                    </a:ext>
                  </a:extLst>
                </p:cNvPr>
                <p:cNvCxnSpPr/>
                <p:nvPr/>
              </p:nvCxnSpPr>
              <p:spPr>
                <a:xfrm>
                  <a:off x="9545934" y="116560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13B057CC-9E0F-46A2-9D95-E637C9D237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4469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FDF2132A-5C59-47C7-B50F-75CC7439DE43}"/>
                    </a:ext>
                  </a:extLst>
                </p:cNvPr>
                <p:cNvCxnSpPr/>
                <p:nvPr/>
              </p:nvCxnSpPr>
              <p:spPr>
                <a:xfrm>
                  <a:off x="9284677" y="1446963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102D5494-5E62-492D-A406-1DFC091B71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728317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379073E9-07B9-40B4-98F8-F8B5B5EB0F2C}"/>
                    </a:ext>
                  </a:extLst>
                </p:cNvPr>
                <p:cNvCxnSpPr/>
                <p:nvPr/>
              </p:nvCxnSpPr>
              <p:spPr>
                <a:xfrm>
                  <a:off x="9535886" y="171826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125263E2-0100-4749-906C-D6FE96C4087C}"/>
                    </a:ext>
                  </a:extLst>
                </p:cNvPr>
                <p:cNvCxnSpPr/>
                <p:nvPr/>
              </p:nvCxnSpPr>
              <p:spPr>
                <a:xfrm>
                  <a:off x="9205965" y="1457011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3659C3EE-448E-44BE-9660-9DB8FB039B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44708" y="15993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C54A1CC9-63EA-44ED-9BB5-A755FFDA9AE7}"/>
                  </a:ext>
                </a:extLst>
              </p:cNvPr>
              <p:cNvGrpSpPr/>
              <p:nvPr/>
            </p:nvGrpSpPr>
            <p:grpSpPr>
              <a:xfrm>
                <a:off x="8563685" y="4263622"/>
                <a:ext cx="601226" cy="834014"/>
                <a:chOff x="8944708" y="1165609"/>
                <a:chExt cx="601226" cy="834014"/>
              </a:xfrm>
            </p:grpSpPr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B4F649B3-C868-4A60-993A-230388485716}"/>
                    </a:ext>
                  </a:extLst>
                </p:cNvPr>
                <p:cNvCxnSpPr/>
                <p:nvPr/>
              </p:nvCxnSpPr>
              <p:spPr>
                <a:xfrm>
                  <a:off x="9545934" y="116560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B89037CF-BB54-44E7-AFFA-1A2536BB4C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4469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8C9EBADD-829D-4CF9-A128-209832B8ED00}"/>
                    </a:ext>
                  </a:extLst>
                </p:cNvPr>
                <p:cNvCxnSpPr/>
                <p:nvPr/>
              </p:nvCxnSpPr>
              <p:spPr>
                <a:xfrm>
                  <a:off x="9284677" y="1446963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A1A4AFDE-6CF8-4C3F-AE8E-8644111205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284677" y="1728317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E6502824-62F0-4CCB-9A12-25F4F2222A1B}"/>
                    </a:ext>
                  </a:extLst>
                </p:cNvPr>
                <p:cNvCxnSpPr/>
                <p:nvPr/>
              </p:nvCxnSpPr>
              <p:spPr>
                <a:xfrm>
                  <a:off x="9535886" y="1718269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D3E57943-D5D3-4ED7-8A4F-437BDA03D4FF}"/>
                    </a:ext>
                  </a:extLst>
                </p:cNvPr>
                <p:cNvCxnSpPr/>
                <p:nvPr/>
              </p:nvCxnSpPr>
              <p:spPr>
                <a:xfrm>
                  <a:off x="9205965" y="1457011"/>
                  <a:ext cx="0" cy="281354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78454D1F-2B26-4E72-BE64-31AD9DD4CA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44708" y="1599363"/>
                  <a:ext cx="261257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BA7C048-A2EA-4DB1-9672-85F2A29351F4}"/>
                  </a:ext>
                </a:extLst>
              </p:cNvPr>
              <p:cNvSpPr txBox="1"/>
              <p:nvPr/>
            </p:nvSpPr>
            <p:spPr>
              <a:xfrm>
                <a:off x="8477475" y="3730525"/>
                <a:ext cx="38343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MS PGothic" pitchFamily="34" charset="-128"/>
                  </a:rPr>
                  <a:t>B1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2DE69C6-4427-4AB3-87C8-DB3581B355F5}"/>
                  </a:ext>
                </a:extLst>
              </p:cNvPr>
              <p:cNvSpPr txBox="1"/>
              <p:nvPr/>
            </p:nvSpPr>
            <p:spPr>
              <a:xfrm>
                <a:off x="8450608" y="4445014"/>
                <a:ext cx="38343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onsolas" panose="020B0609020204030204" pitchFamily="49" charset="0"/>
                    <a:ea typeface="MS PGothic" pitchFamily="34" charset="-128"/>
                  </a:rPr>
                  <a:t>B2</a:t>
                </a:r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034A4AA8-DB92-4090-8183-D52AEE380B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59626" y="5171778"/>
                <a:ext cx="36576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6EE9ED40-76A9-4EF7-8D4A-1A8BEF74A069}"/>
                  </a:ext>
                </a:extLst>
              </p:cNvPr>
              <p:cNvCxnSpPr/>
              <p:nvPr/>
            </p:nvCxnSpPr>
            <p:spPr>
              <a:xfrm>
                <a:off x="9154863" y="4816282"/>
                <a:ext cx="0" cy="36576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B73E8D8C-3995-4078-832E-FE1845E2E6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09054" y="5274750"/>
                <a:ext cx="27432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713421C9-30B3-4FC3-9675-8467ADF0E7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74955" y="5377722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3FF1CD4-6261-4B36-9AB1-7DAA7C9732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22288" y="2389245"/>
              <a:ext cx="0" cy="36576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4B6301B-4F0C-44EA-9537-695C919695A3}"/>
                </a:ext>
              </a:extLst>
            </p:cNvPr>
            <p:cNvCxnSpPr/>
            <p:nvPr/>
          </p:nvCxnSpPr>
          <p:spPr>
            <a:xfrm rot="10800000">
              <a:off x="3432336" y="1461695"/>
              <a:ext cx="0" cy="64008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2FB7AF83-F620-48F2-B0E9-4E99320447D4}"/>
                </a:ext>
              </a:extLst>
            </p:cNvPr>
            <p:cNvGrpSpPr/>
            <p:nvPr/>
          </p:nvGrpSpPr>
          <p:grpSpPr>
            <a:xfrm rot="10800000">
              <a:off x="2903327" y="2106156"/>
              <a:ext cx="534722" cy="291402"/>
              <a:chOff x="8237622" y="917135"/>
              <a:chExt cx="534722" cy="291402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58214967-F450-423A-9754-3A4C2F4641B5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8237622" y="1208537"/>
                <a:ext cx="261257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EF4685CE-3143-4E34-BC88-9222FF285377}"/>
                  </a:ext>
                </a:extLst>
              </p:cNvPr>
              <p:cNvCxnSpPr/>
              <p:nvPr/>
            </p:nvCxnSpPr>
            <p:spPr>
              <a:xfrm rot="10800000">
                <a:off x="8498879" y="927183"/>
                <a:ext cx="0" cy="28135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5F439C02-1106-410A-9237-B129E91BE9A0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8237622" y="927183"/>
                <a:ext cx="261257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E0026790-EE37-47F4-B00D-32758E68F68D}"/>
                  </a:ext>
                </a:extLst>
              </p:cNvPr>
              <p:cNvCxnSpPr/>
              <p:nvPr/>
            </p:nvCxnSpPr>
            <p:spPr>
              <a:xfrm rot="10800000">
                <a:off x="8577591" y="917135"/>
                <a:ext cx="0" cy="281354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C0D1A33B-0ECC-4948-B53E-27FAE01C0766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8589464" y="1056137"/>
                <a:ext cx="18288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2E67251-637A-4D76-9CB5-5C1D9BDD23F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27051" y="3085411"/>
              <a:ext cx="365760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F18CBF6-CB1F-4F25-B69F-64F272BC83C9}"/>
                </a:ext>
              </a:extLst>
            </p:cNvPr>
            <p:cNvCxnSpPr/>
            <p:nvPr/>
          </p:nvCxnSpPr>
          <p:spPr>
            <a:xfrm>
              <a:off x="3422288" y="2729915"/>
              <a:ext cx="0" cy="36576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6DAD694-2B20-42D1-80FE-776052863A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76479" y="3188383"/>
              <a:ext cx="274320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F2312A3-C4ED-435B-8A49-CD46E82DA2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42380" y="3291355"/>
              <a:ext cx="182880" cy="0"/>
            </a:xfrm>
            <a:prstGeom prst="lin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566D770-8C52-4DB8-84BE-98C6D6A08E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2149" y="1462147"/>
              <a:ext cx="2103120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3ED034D-F097-47AE-9AB6-025A38776F77}"/>
                </a:ext>
              </a:extLst>
            </p:cNvPr>
            <p:cNvSpPr txBox="1"/>
            <p:nvPr/>
          </p:nvSpPr>
          <p:spPr>
            <a:xfrm>
              <a:off x="2867193" y="200990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 panose="020B0609020204030204" pitchFamily="49" charset="0"/>
                  <a:ea typeface="MS PGothic" pitchFamily="34" charset="-128"/>
                </a:rPr>
                <a:t>C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03AB02B-DAFD-4BE3-8020-D9A53967F6E2}"/>
                </a:ext>
              </a:extLst>
            </p:cNvPr>
            <p:cNvSpPr txBox="1"/>
            <p:nvPr/>
          </p:nvSpPr>
          <p:spPr>
            <a:xfrm>
              <a:off x="3527237" y="1198741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nsolas" panose="020B0609020204030204" pitchFamily="49" charset="0"/>
                  <a:ea typeface="MS PGothic" pitchFamily="34" charset="-128"/>
                </a:rPr>
                <a:t>ZN</a:t>
              </a:r>
            </a:p>
          </p:txBody>
        </p:sp>
      </p:grp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DE7774BB-6EFE-42CD-863E-2AF141C8B66C}"/>
              </a:ext>
            </a:extLst>
          </p:cNvPr>
          <p:cNvSpPr/>
          <p:nvPr/>
        </p:nvSpPr>
        <p:spPr>
          <a:xfrm>
            <a:off x="4648012" y="1429958"/>
            <a:ext cx="6189126" cy="218370"/>
          </a:xfrm>
          <a:prstGeom prst="roundRect">
            <a:avLst/>
          </a:prstGeom>
          <a:solidFill>
            <a:srgbClr val="76B900">
              <a:alpha val="23922"/>
            </a:srgbClr>
          </a:solidFill>
          <a:ln>
            <a:solidFill>
              <a:srgbClr val="598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8F730B5D-6E3E-4772-B863-472FAD33BED2}"/>
              </a:ext>
            </a:extLst>
          </p:cNvPr>
          <p:cNvSpPr/>
          <p:nvPr/>
        </p:nvSpPr>
        <p:spPr>
          <a:xfrm>
            <a:off x="4677335" y="2095537"/>
            <a:ext cx="6159803" cy="192807"/>
          </a:xfrm>
          <a:prstGeom prst="roundRect">
            <a:avLst/>
          </a:prstGeom>
          <a:solidFill>
            <a:srgbClr val="76B900">
              <a:alpha val="23922"/>
            </a:srgbClr>
          </a:solidFill>
          <a:ln>
            <a:solidFill>
              <a:srgbClr val="598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A2E14ED-5F60-4BC0-B074-0161C4482385}"/>
              </a:ext>
            </a:extLst>
          </p:cNvPr>
          <p:cNvSpPr txBox="1"/>
          <p:nvPr/>
        </p:nvSpPr>
        <p:spPr>
          <a:xfrm>
            <a:off x="154474" y="976137"/>
            <a:ext cx="4493538" cy="198612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Trebuchet MS" panose="020B0603020202020204" pitchFamily="34" charset="0"/>
              </a:defRPr>
            </a:lvl1pPr>
            <a:lvl2pPr marL="742950" lvl="1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 sz="1600">
                <a:solidFill>
                  <a:schemeClr val="bg1"/>
                </a:solidFill>
                <a:latin typeface="Trebuchet MS" panose="020B0603020202020204" pitchFamily="34" charset="0"/>
              </a:defRPr>
            </a:lvl2pPr>
          </a:lstStyle>
          <a:p>
            <a:r>
              <a:rPr lang="en-US" dirty="0"/>
              <a:t>6 reduced patterns for AOI221 for A1</a:t>
            </a:r>
            <a:r>
              <a:rPr lang="en-US" dirty="0">
                <a:sym typeface="Wingdings" panose="05000000000000000000" pitchFamily="2" charset="2"/>
              </a:rPr>
              <a:t>ZN</a:t>
            </a:r>
          </a:p>
          <a:p>
            <a:r>
              <a:rPr lang="en-US" dirty="0">
                <a:sym typeface="Wingdings" panose="05000000000000000000" pitchFamily="2" charset="2"/>
              </a:rPr>
              <a:t>Spiced for different input waveform skew</a:t>
            </a:r>
          </a:p>
          <a:p>
            <a:r>
              <a:rPr lang="en-US" dirty="0">
                <a:sym typeface="Wingdings" panose="05000000000000000000" pitchFamily="2" charset="2"/>
              </a:rPr>
              <a:t>High MIS impact  when all || paths activated : P3 and P6  </a:t>
            </a:r>
            <a:r>
              <a:rPr lang="en-US" dirty="0"/>
              <a:t>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C174F9C-98BA-4A4F-B74D-05FB12F90743}"/>
              </a:ext>
            </a:extLst>
          </p:cNvPr>
          <p:cNvSpPr txBox="1"/>
          <p:nvPr/>
        </p:nvSpPr>
        <p:spPr>
          <a:xfrm>
            <a:off x="463534" y="5489534"/>
            <a:ext cx="3262175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latin typeface="Trebuchet MS" panose="020B0603020202020204" pitchFamily="34" charset="0"/>
              </a:rPr>
              <a:t>AOI221 : ((A1 &amp; A2 ) || (B1 &amp; B2)) &amp; C</a:t>
            </a:r>
          </a:p>
        </p:txBody>
      </p:sp>
    </p:spTree>
    <p:extLst>
      <p:ext uri="{BB962C8B-B14F-4D97-AF65-F5344CB8AC3E}">
        <p14:creationId xmlns:p14="http://schemas.microsoft.com/office/powerpoint/2010/main" val="1292791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58AF9F7-BCB5-48C9-9CEF-108D8CCBDDF2}"/>
              </a:ext>
            </a:extLst>
          </p:cNvPr>
          <p:cNvSpPr txBox="1"/>
          <p:nvPr/>
        </p:nvSpPr>
        <p:spPr>
          <a:xfrm>
            <a:off x="316194" y="316194"/>
            <a:ext cx="5487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  <a:latin typeface="Trebuchet MS" panose="020B0603020202020204" pitchFamily="34" charset="0"/>
                <a:ea typeface="+mn-ea"/>
              </a:rPr>
              <a:t>Handling Non-Inverting Logic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EC4511-37CF-4E6A-8867-70985CC91086}"/>
              </a:ext>
            </a:extLst>
          </p:cNvPr>
          <p:cNvSpPr/>
          <p:nvPr/>
        </p:nvSpPr>
        <p:spPr>
          <a:xfrm>
            <a:off x="271350" y="1903537"/>
            <a:ext cx="6849033" cy="350961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</a:rPr>
              <a:t>Spice-Excitation: </a:t>
            </a:r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</a:rPr>
              <a:t>For Fall MIS, the PUN need to be excited.</a:t>
            </a:r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</a:rPr>
              <a:t>Hence, in Spice, PDN and PUN pattern need to be swapped.</a:t>
            </a:r>
          </a:p>
          <a:p>
            <a: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</a:rPr>
              <a:t>Spice-Measurement</a:t>
            </a:r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bg1"/>
                </a:solidFill>
                <a:latin typeface="Trebuchet MS" panose="020B0603020202020204" pitchFamily="34" charset="0"/>
                <a:ea typeface="+mn-ea"/>
              </a:rPr>
              <a:t>For fall MIS, measurement Fall_at_input to Fall_at_output. </a:t>
            </a:r>
          </a:p>
          <a:p>
            <a:pPr marL="742950" lvl="1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Trebuchet MS" panose="020B0603020202020204" pitchFamily="34" charset="0"/>
              <a:ea typeface="+mn-e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5EEC40-DF7A-406F-BB27-D67287F9F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702" y="819849"/>
            <a:ext cx="3688804" cy="277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2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21E252A-B340-48BE-829A-BC6EB7465F45}"/>
              </a:ext>
            </a:extLst>
          </p:cNvPr>
          <p:cNvSpPr txBox="1"/>
          <p:nvPr/>
        </p:nvSpPr>
        <p:spPr>
          <a:xfrm>
            <a:off x="0" y="301874"/>
            <a:ext cx="11107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/>
                </a:solidFill>
                <a:latin typeface="Trebuchet MS" panose="020B0603020202020204" pitchFamily="34" charset="0"/>
                <a:ea typeface="+mn-ea"/>
              </a:rPr>
              <a:t>Handling Inversion with-in the logic: !((</a:t>
            </a:r>
            <a:r>
              <a:rPr lang="en-US" sz="3200" dirty="0">
                <a:solidFill>
                  <a:schemeClr val="tx2"/>
                </a:solidFill>
                <a:highlight>
                  <a:srgbClr val="FFFF00"/>
                </a:highlight>
                <a:latin typeface="Trebuchet MS" panose="020B0603020202020204" pitchFamily="34" charset="0"/>
                <a:ea typeface="+mn-ea"/>
              </a:rPr>
              <a:t>!(A1&amp;A2)</a:t>
            </a:r>
            <a:r>
              <a:rPr lang="en-US" sz="3200" dirty="0">
                <a:solidFill>
                  <a:schemeClr val="tx2"/>
                </a:solidFill>
                <a:latin typeface="Trebuchet MS" panose="020B0603020202020204" pitchFamily="34" charset="0"/>
                <a:ea typeface="+mn-ea"/>
              </a:rPr>
              <a:t>)|(B1&amp;B2))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9096C5-D771-49FD-985B-45426C8CCD66}"/>
              </a:ext>
            </a:extLst>
          </p:cNvPr>
          <p:cNvSpPr txBox="1"/>
          <p:nvPr/>
        </p:nvSpPr>
        <p:spPr>
          <a:xfrm>
            <a:off x="675118" y="999045"/>
            <a:ext cx="6348252" cy="110331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>
            <a:defPPr>
              <a:defRPr lang="en-US"/>
            </a:defPPr>
            <a:lvl1pPr marL="285750" indent="-285750">
              <a:lnSpc>
                <a:spcPct val="150000"/>
              </a:lnSpc>
              <a:spcAft>
                <a:spcPts val="1800"/>
              </a:spcAft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  <a:latin typeface="Trebuchet MS" panose="020B0603020202020204" pitchFamily="34" charset="0"/>
                <a:ea typeface="+mn-ea"/>
              </a:defRPr>
            </a:lvl1pPr>
            <a:lvl2pPr marL="742950" lvl="1" indent="-285750">
              <a:lnSpc>
                <a:spcPct val="150000"/>
              </a:lnSpc>
              <a:spcAft>
                <a:spcPts val="1800"/>
              </a:spcAft>
              <a:buFont typeface="Wingdings" panose="05000000000000000000" pitchFamily="2" charset="2"/>
              <a:buChar char="Ø"/>
              <a:defRPr sz="1600">
                <a:solidFill>
                  <a:schemeClr val="bg1"/>
                </a:solidFill>
                <a:latin typeface="Trebuchet MS" panose="020B0603020202020204" pitchFamily="34" charset="0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r>
              <a:rPr lang="en-US" sz="1800" dirty="0"/>
              <a:t>A1, A2 are in stage1.</a:t>
            </a:r>
          </a:p>
          <a:p>
            <a:r>
              <a:rPr lang="en-US" sz="1800" dirty="0"/>
              <a:t>A1,A2 related output fall will trigger || PUN in stage 1.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206A50F-6FA4-478F-A770-6C9CAE887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787" y="772812"/>
            <a:ext cx="3635542" cy="343672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2DB1B77-E200-4C3D-94BD-BA45C06DD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7977" y="2425399"/>
            <a:ext cx="5149841" cy="356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5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B71C675B-0820-4FAB-B1C0-71C10233CC00}"/>
              </a:ext>
            </a:extLst>
          </p:cNvPr>
          <p:cNvSpPr txBox="1"/>
          <p:nvPr/>
        </p:nvSpPr>
        <p:spPr>
          <a:xfrm>
            <a:off x="105155" y="584775"/>
            <a:ext cx="427937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22960" fontAlgn="auto">
              <a:spcBef>
                <a:spcPts val="0"/>
              </a:spcBef>
              <a:spcAft>
                <a:spcPts val="0"/>
              </a:spcAft>
            </a:pPr>
            <a:r>
              <a:rPr lang="en-US" sz="1620" dirty="0">
                <a:solidFill>
                  <a:srgbClr val="C00000"/>
                </a:solidFill>
                <a:latin typeface="Calibri" panose="020F0502020204030204"/>
              </a:rPr>
              <a:t>STD CELL MIS Coefficients – 7nm/FFG_0c_1p16V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3AC15A-9D6F-40C6-AC2A-5A8805F23CEE}"/>
              </a:ext>
            </a:extLst>
          </p:cNvPr>
          <p:cNvSpPr txBox="1"/>
          <p:nvPr/>
        </p:nvSpPr>
        <p:spPr>
          <a:xfrm>
            <a:off x="105155" y="0"/>
            <a:ext cx="1474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76B900"/>
                </a:solidFill>
                <a:latin typeface="Trebuchet MS" panose="020B0603020202020204" pitchFamily="34" charset="0"/>
              </a:rPr>
              <a:t>Results</a:t>
            </a:r>
          </a:p>
        </p:txBody>
      </p:sp>
      <p:pic>
        <p:nvPicPr>
          <p:cNvPr id="7" name="Picture 2" descr="tauTable4">
            <a:extLst>
              <a:ext uri="{FF2B5EF4-FFF2-40B4-BE49-F238E27FC236}">
                <a16:creationId xmlns:a16="http://schemas.microsoft.com/office/drawing/2014/main" id="{6F3C470B-048B-461D-BB0F-92A40D438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72" y="1143330"/>
            <a:ext cx="8536404" cy="1658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178BBD-4A53-42D3-A316-AAC5BE077F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773" y="3145348"/>
            <a:ext cx="5211929" cy="287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2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77BBAF3-6E83-4D9B-8733-6813234D2483}"/>
              </a:ext>
            </a:extLst>
          </p:cNvPr>
          <p:cNvSpPr txBox="1"/>
          <p:nvPr/>
        </p:nvSpPr>
        <p:spPr>
          <a:xfrm>
            <a:off x="184590" y="108806"/>
            <a:ext cx="14911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sz="3200" kern="0" dirty="0">
                <a:solidFill>
                  <a:srgbClr val="76B900"/>
                </a:solidFill>
                <a:latin typeface="Trebuchet MS" panose="020B0603020202020204" pitchFamily="34" charset="0"/>
              </a:rPr>
              <a:t>Results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DA7AA3-0A4C-48C1-B3CC-2651A2112E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51276" y="539693"/>
            <a:ext cx="5720117" cy="43664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5D97CF4-A90B-47C5-A131-ED6DD97CB9E2}"/>
              </a:ext>
            </a:extLst>
          </p:cNvPr>
          <p:cNvSpPr/>
          <p:nvPr/>
        </p:nvSpPr>
        <p:spPr>
          <a:xfrm>
            <a:off x="335187" y="830735"/>
            <a:ext cx="4703741" cy="3004027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rtlCol="0" anchor="ctr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Slack degradation when MIS is incorporated in PrimeTime. </a:t>
            </a:r>
          </a:p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4th Quadrant shows paths with negative slack with MIS.</a:t>
            </a:r>
          </a:p>
          <a:p>
            <a:pPr marL="285750" marR="0" lvl="0" indent="-28575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0.5% paths in the design need to be reviewed and fixed.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BB5B9E-B074-4FBE-8E99-76C0B2DE217C}"/>
              </a:ext>
            </a:extLst>
          </p:cNvPr>
          <p:cNvSpPr/>
          <p:nvPr/>
        </p:nvSpPr>
        <p:spPr>
          <a:xfrm>
            <a:off x="5486400" y="4984911"/>
            <a:ext cx="54864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Trebuchet MS" panose="020B0603020202020204" pitchFamily="34" charset="0"/>
              </a:rPr>
              <a:t>MIS impact on STA (Hold) of nVIDIA based design</a:t>
            </a:r>
          </a:p>
        </p:txBody>
      </p:sp>
    </p:spTree>
    <p:extLst>
      <p:ext uri="{BB962C8B-B14F-4D97-AF65-F5344CB8AC3E}">
        <p14:creationId xmlns:p14="http://schemas.microsoft.com/office/powerpoint/2010/main" val="263458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itle &amp; Bullet">
  <a:themeElements>
    <a:clrScheme name="Custom 4">
      <a:dk1>
        <a:srgbClr val="B3B3B3"/>
      </a:dk1>
      <a:lt1>
        <a:srgbClr val="FFFFFF"/>
      </a:lt1>
      <a:dk2>
        <a:srgbClr val="000000"/>
      </a:dk2>
      <a:lt2>
        <a:srgbClr val="76B900"/>
      </a:lt2>
      <a:accent1>
        <a:srgbClr val="008564"/>
      </a:accent1>
      <a:accent2>
        <a:srgbClr val="5D1682"/>
      </a:accent2>
      <a:accent3>
        <a:srgbClr val="0C34BD"/>
      </a:accent3>
      <a:accent4>
        <a:srgbClr val="4A4A4A"/>
      </a:accent4>
      <a:accent5>
        <a:srgbClr val="6E6E6E"/>
      </a:accent5>
      <a:accent6>
        <a:srgbClr val="0071C5"/>
      </a:accent6>
      <a:hlink>
        <a:srgbClr val="76B900"/>
      </a:hlink>
      <a:folHlink>
        <a:srgbClr val="004827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6350">
          <a:noFill/>
        </a:ln>
      </a:spPr>
      <a:bodyPr wrap="none" rtlCol="0" anchor="ctr">
        <a:spAutoFit/>
      </a:bodyPr>
      <a:lstStyle>
        <a:defPPr algn="ctr">
          <a:lnSpc>
            <a:spcPct val="90000"/>
          </a:lnSpc>
          <a:defRPr sz="1400" dirty="0" smtClean="0">
            <a:solidFill>
              <a:schemeClr val="bg1"/>
            </a:solidFill>
            <a:latin typeface="Trebuchet MS" panose="020B0603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>
    <a:extraClrScheme>
      <a:clrScheme name="PPT_Template_Corp_16x9_rev2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45EAE5F8329F47B840B6DEBAC2F43F" ma:contentTypeVersion="3" ma:contentTypeDescription="Create a new document." ma:contentTypeScope="" ma:versionID="6d8c91256af7c16bf95556471a7c1cd3">
  <xsd:schema xmlns:xsd="http://www.w3.org/2001/XMLSchema" xmlns:xs="http://www.w3.org/2001/XMLSchema" xmlns:p="http://schemas.microsoft.com/office/2006/metadata/properties" xmlns:ns1="http://schemas.microsoft.com/sharepoint/v3" xmlns:ns2="2a5b1eea-32a8-4673-8d38-de3226caeee3" targetNamespace="http://schemas.microsoft.com/office/2006/metadata/properties" ma:root="true" ma:fieldsID="fedae36265b1e99ec9877221b03c3ed7" ns1:_="" ns2:_="">
    <xsd:import namespace="http://schemas.microsoft.com/sharepoint/v3"/>
    <xsd:import namespace="2a5b1eea-32a8-4673-8d38-de3226caeee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5b1eea-32a8-4673-8d38-de3226caee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88E22E-2A4B-4FB1-9848-BF16E7DBE74B}">
  <ds:schemaRefs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2a5b1eea-32a8-4673-8d38-de3226caeee3"/>
    <ds:schemaRef ds:uri="http://schemas.microsoft.com/sharepoint/v3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29B7386-0C5E-43DB-8BF1-052EEAD5F5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132381-C807-4C5D-8AF5-9D51168557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a5b1eea-32a8-4673-8d38-de3226caeee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99806</TotalTime>
  <Words>704</Words>
  <Application>Microsoft Office PowerPoint</Application>
  <PresentationFormat>Custom</PresentationFormat>
  <Paragraphs>140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Consolas</vt:lpstr>
      <vt:lpstr>Trebuchet MS</vt:lpstr>
      <vt:lpstr>Wingdings</vt:lpstr>
      <vt:lpstr>Title &amp; Bullet</vt:lpstr>
      <vt:lpstr>A Graph Based Modelling OF Multi Input Switching (MIS) in STA with  Silicon Path Frequency Correlation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Hohn</dc:creator>
  <cp:lastModifiedBy>Amartya Mazumdar</cp:lastModifiedBy>
  <cp:revision>3576</cp:revision>
  <cp:lastPrinted>2019-06-01T07:53:41Z</cp:lastPrinted>
  <dcterms:created xsi:type="dcterms:W3CDTF">2008-01-24T03:11:41Z</dcterms:created>
  <dcterms:modified xsi:type="dcterms:W3CDTF">2019-06-03T13:00:07Z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0x010100A145EAE5F8329F47B840B6DEBAC2F43F</vt:lpwstr>
  </property>
  <property fmtid="{D5CDD505-2E9C-101B-9397-08002B2CF9AE}" pid="3" name="MSIP_Label_6b558183-044c-4105-8d9c-cea02a2a3d86_Enabled">
    <vt:lpwstr>True</vt:lpwstr>
  </property>
  <property fmtid="{D5CDD505-2E9C-101B-9397-08002B2CF9AE}" pid="4" name="MSIP_Label_6b558183-044c-4105-8d9c-cea02a2a3d86_SiteId">
    <vt:lpwstr>43083d15-7273-40c1-b7db-39efd9ccc17a</vt:lpwstr>
  </property>
  <property fmtid="{D5CDD505-2E9C-101B-9397-08002B2CF9AE}" pid="5" name="MSIP_Label_6b558183-044c-4105-8d9c-cea02a2a3d86_Owner">
    <vt:lpwstr>amlam@nvidia.com</vt:lpwstr>
  </property>
  <property fmtid="{D5CDD505-2E9C-101B-9397-08002B2CF9AE}" pid="6" name="MSIP_Label_6b558183-044c-4105-8d9c-cea02a2a3d86_SetDate">
    <vt:lpwstr>2018-10-25T00:21:06.0069154Z</vt:lpwstr>
  </property>
  <property fmtid="{D5CDD505-2E9C-101B-9397-08002B2CF9AE}" pid="7" name="MSIP_Label_6b558183-044c-4105-8d9c-cea02a2a3d86_Name">
    <vt:lpwstr>Unrestricted</vt:lpwstr>
  </property>
  <property fmtid="{D5CDD505-2E9C-101B-9397-08002B2CF9AE}" pid="8" name="MSIP_Label_6b558183-044c-4105-8d9c-cea02a2a3d86_Application">
    <vt:lpwstr>Microsoft Azure Information Protection</vt:lpwstr>
  </property>
  <property fmtid="{D5CDD505-2E9C-101B-9397-08002B2CF9AE}" pid="9" name="MSIP_Label_6b558183-044c-4105-8d9c-cea02a2a3d86_Extended_MSFT_Method">
    <vt:lpwstr>Automatic</vt:lpwstr>
  </property>
  <property fmtid="{D5CDD505-2E9C-101B-9397-08002B2CF9AE}" pid="10" name="Sensitivity">
    <vt:lpwstr>Unrestricted</vt:lpwstr>
  </property>
</Properties>
</file>